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5"/>
  </p:notesMasterIdLst>
  <p:handoutMasterIdLst>
    <p:handoutMasterId r:id="rId26"/>
  </p:handoutMasterIdLst>
  <p:sldIdLst>
    <p:sldId id="256" r:id="rId2"/>
    <p:sldId id="276" r:id="rId3"/>
    <p:sldId id="291" r:id="rId4"/>
    <p:sldId id="257" r:id="rId5"/>
    <p:sldId id="321" r:id="rId6"/>
    <p:sldId id="329" r:id="rId7"/>
    <p:sldId id="330" r:id="rId8"/>
    <p:sldId id="309" r:id="rId9"/>
    <p:sldId id="338" r:id="rId10"/>
    <p:sldId id="259" r:id="rId11"/>
    <p:sldId id="323" r:id="rId12"/>
    <p:sldId id="260" r:id="rId13"/>
    <p:sldId id="312" r:id="rId14"/>
    <p:sldId id="311" r:id="rId15"/>
    <p:sldId id="296" r:id="rId16"/>
    <p:sldId id="340" r:id="rId17"/>
    <p:sldId id="327" r:id="rId18"/>
    <p:sldId id="341" r:id="rId19"/>
    <p:sldId id="335" r:id="rId20"/>
    <p:sldId id="336" r:id="rId21"/>
    <p:sldId id="337" r:id="rId22"/>
    <p:sldId id="342" r:id="rId23"/>
    <p:sldId id="334" r:id="rId24"/>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45B402-31E4-4441-AEF4-1FCFC95A1A29}">
          <p14:sldIdLst>
            <p14:sldId id="256"/>
            <p14:sldId id="276"/>
            <p14:sldId id="291"/>
            <p14:sldId id="257"/>
            <p14:sldId id="321"/>
            <p14:sldId id="329"/>
            <p14:sldId id="330"/>
            <p14:sldId id="309"/>
            <p14:sldId id="338"/>
            <p14:sldId id="259"/>
          </p14:sldIdLst>
        </p14:section>
        <p14:section name="Untitled Section" id="{D63FB536-61B4-4786-9D7C-C696FA33CBB0}">
          <p14:sldIdLst>
            <p14:sldId id="323"/>
            <p14:sldId id="260"/>
            <p14:sldId id="312"/>
            <p14:sldId id="311"/>
            <p14:sldId id="296"/>
            <p14:sldId id="340"/>
            <p14:sldId id="327"/>
            <p14:sldId id="341"/>
            <p14:sldId id="335"/>
            <p14:sldId id="336"/>
            <p14:sldId id="337"/>
            <p14:sldId id="342"/>
            <p14:sldId id="33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76" autoAdjust="0"/>
    <p:restoredTop sz="86270" autoAdjust="0"/>
  </p:normalViewPr>
  <p:slideViewPr>
    <p:cSldViewPr>
      <p:cViewPr varScale="1">
        <p:scale>
          <a:sx n="64" d="100"/>
          <a:sy n="64" d="100"/>
        </p:scale>
        <p:origin x="16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1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4C1D3E2A-3F18-4269-9762-0CE5DFA43E9C}" type="datetimeFigureOut">
              <a:rPr lang="en-US" smtClean="0"/>
              <a:t>12/16/2018</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E405676-25AC-403B-B950-C89F68124CF2}" type="slidenum">
              <a:rPr lang="en-US" smtClean="0"/>
              <a:t>‹#›</a:t>
            </a:fld>
            <a:endParaRPr lang="en-US"/>
          </a:p>
        </p:txBody>
      </p:sp>
    </p:spTree>
    <p:extLst>
      <p:ext uri="{BB962C8B-B14F-4D97-AF65-F5344CB8AC3E}">
        <p14:creationId xmlns:p14="http://schemas.microsoft.com/office/powerpoint/2010/main" val="3808545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43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4305"/>
          </a:xfrm>
          <a:prstGeom prst="rect">
            <a:avLst/>
          </a:prstGeom>
        </p:spPr>
        <p:txBody>
          <a:bodyPr vert="horz" lIns="91440" tIns="45720" rIns="91440" bIns="45720" rtlCol="0"/>
          <a:lstStyle>
            <a:lvl1pPr algn="r">
              <a:defRPr sz="1200"/>
            </a:lvl1pPr>
          </a:lstStyle>
          <a:p>
            <a:fld id="{0D8C85B4-1CC6-4F53-ACDA-94B2F53CD6A7}" type="datetimeFigureOut">
              <a:rPr lang="en-US" smtClean="0"/>
              <a:t>12/16/2018</a:t>
            </a:fld>
            <a:endParaRPr lang="en-US"/>
          </a:p>
        </p:txBody>
      </p:sp>
      <p:sp>
        <p:nvSpPr>
          <p:cNvPr id="4" name="Slide Image Placeholder 3"/>
          <p:cNvSpPr>
            <a:spLocks noGrp="1" noRot="1" noChangeAspect="1"/>
          </p:cNvSpPr>
          <p:nvPr>
            <p:ph type="sldImg" idx="2"/>
          </p:nvPr>
        </p:nvSpPr>
        <p:spPr>
          <a:xfrm>
            <a:off x="31051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00179"/>
            <a:ext cx="7437120" cy="270057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95"/>
            <a:ext cx="4028440" cy="3443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13695"/>
            <a:ext cx="4028440" cy="344305"/>
          </a:xfrm>
          <a:prstGeom prst="rect">
            <a:avLst/>
          </a:prstGeom>
        </p:spPr>
        <p:txBody>
          <a:bodyPr vert="horz" lIns="91440" tIns="45720" rIns="91440" bIns="45720" rtlCol="0" anchor="b"/>
          <a:lstStyle>
            <a:lvl1pPr algn="r">
              <a:defRPr sz="1200"/>
            </a:lvl1pPr>
          </a:lstStyle>
          <a:p>
            <a:fld id="{1FB4DE5C-F0B8-4838-B3E3-4D868A81D621}" type="slidenum">
              <a:rPr lang="en-US" smtClean="0"/>
              <a:t>‹#›</a:t>
            </a:fld>
            <a:endParaRPr lang="en-US"/>
          </a:p>
        </p:txBody>
      </p:sp>
    </p:spTree>
    <p:extLst>
      <p:ext uri="{BB962C8B-B14F-4D97-AF65-F5344CB8AC3E}">
        <p14:creationId xmlns:p14="http://schemas.microsoft.com/office/powerpoint/2010/main" val="251669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a:t>
            </a:fld>
            <a:endParaRPr lang="en-US"/>
          </a:p>
        </p:txBody>
      </p:sp>
    </p:spTree>
    <p:extLst>
      <p:ext uri="{BB962C8B-B14F-4D97-AF65-F5344CB8AC3E}">
        <p14:creationId xmlns:p14="http://schemas.microsoft.com/office/powerpoint/2010/main" val="102882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a:t>
            </a:fld>
            <a:endParaRPr lang="en-US"/>
          </a:p>
        </p:txBody>
      </p:sp>
    </p:spTree>
    <p:extLst>
      <p:ext uri="{BB962C8B-B14F-4D97-AF65-F5344CB8AC3E}">
        <p14:creationId xmlns:p14="http://schemas.microsoft.com/office/powerpoint/2010/main" val="4005076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4</a:t>
            </a:fld>
            <a:endParaRPr lang="en-US"/>
          </a:p>
        </p:txBody>
      </p:sp>
    </p:spTree>
    <p:extLst>
      <p:ext uri="{BB962C8B-B14F-4D97-AF65-F5344CB8AC3E}">
        <p14:creationId xmlns:p14="http://schemas.microsoft.com/office/powerpoint/2010/main" val="207233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5</a:t>
            </a:fld>
            <a:endParaRPr lang="en-US"/>
          </a:p>
        </p:txBody>
      </p:sp>
    </p:spTree>
    <p:extLst>
      <p:ext uri="{BB962C8B-B14F-4D97-AF65-F5344CB8AC3E}">
        <p14:creationId xmlns:p14="http://schemas.microsoft.com/office/powerpoint/2010/main" val="245088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10"/>
          </p:nvPr>
        </p:nvSpPr>
        <p:spPr/>
        <p:txBody>
          <a:bodyPr/>
          <a:lstStyle/>
          <a:p>
            <a:fld id="{1FB4DE5C-F0B8-4838-B3E3-4D868A81D621}" type="slidenum">
              <a:rPr lang="en-US" smtClean="0"/>
              <a:t>6</a:t>
            </a:fld>
            <a:endParaRPr lang="en-US"/>
          </a:p>
        </p:txBody>
      </p:sp>
    </p:spTree>
    <p:extLst>
      <p:ext uri="{BB962C8B-B14F-4D97-AF65-F5344CB8AC3E}">
        <p14:creationId xmlns:p14="http://schemas.microsoft.com/office/powerpoint/2010/main" val="508819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8</a:t>
            </a:fld>
            <a:endParaRPr lang="en-US"/>
          </a:p>
        </p:txBody>
      </p:sp>
    </p:spTree>
    <p:extLst>
      <p:ext uri="{BB962C8B-B14F-4D97-AF65-F5344CB8AC3E}">
        <p14:creationId xmlns:p14="http://schemas.microsoft.com/office/powerpoint/2010/main" val="340916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AE" dirty="0"/>
          </a:p>
        </p:txBody>
      </p:sp>
      <p:sp>
        <p:nvSpPr>
          <p:cNvPr id="4" name="Slide Number Placeholder 3"/>
          <p:cNvSpPr>
            <a:spLocks noGrp="1"/>
          </p:cNvSpPr>
          <p:nvPr>
            <p:ph type="sldNum" sz="quarter" idx="10"/>
          </p:nvPr>
        </p:nvSpPr>
        <p:spPr/>
        <p:txBody>
          <a:bodyPr/>
          <a:lstStyle/>
          <a:p>
            <a:fld id="{1FB4DE5C-F0B8-4838-B3E3-4D868A81D621}" type="slidenum">
              <a:rPr lang="en-US" smtClean="0"/>
              <a:t>9</a:t>
            </a:fld>
            <a:endParaRPr lang="en-US"/>
          </a:p>
        </p:txBody>
      </p:sp>
    </p:spTree>
    <p:extLst>
      <p:ext uri="{BB962C8B-B14F-4D97-AF65-F5344CB8AC3E}">
        <p14:creationId xmlns:p14="http://schemas.microsoft.com/office/powerpoint/2010/main" val="313274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t>
            </a:r>
            <a:r>
              <a:rPr lang="en-US" sz="1200" b="1" i="0" kern="1200" dirty="0" smtClean="0">
                <a:solidFill>
                  <a:schemeClr val="tx1"/>
                </a:solidFill>
                <a:effectLst/>
                <a:latin typeface="+mn-lt"/>
                <a:ea typeface="+mn-ea"/>
                <a:cs typeface="+mn-cs"/>
              </a:rPr>
              <a:t>Cox proportional-hazards model</a:t>
            </a:r>
            <a:r>
              <a:rPr lang="en-US" sz="1200" b="0" i="0" kern="1200" dirty="0" smtClean="0">
                <a:solidFill>
                  <a:schemeClr val="tx1"/>
                </a:solidFill>
                <a:effectLst/>
                <a:latin typeface="+mn-lt"/>
                <a:ea typeface="+mn-ea"/>
                <a:cs typeface="+mn-cs"/>
              </a:rPr>
              <a:t> (Cox, 1972) is essentially a regression model commonly used statistical in medical research for investigating the association between the survival time of patients and one or more predictor variables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statistics, the </a:t>
            </a:r>
            <a:r>
              <a:rPr lang="en-US" sz="1200" b="1" i="0" kern="1200" dirty="0" smtClean="0">
                <a:solidFill>
                  <a:schemeClr val="tx1"/>
                </a:solidFill>
                <a:effectLst/>
                <a:latin typeface="+mn-lt"/>
                <a:ea typeface="+mn-ea"/>
                <a:cs typeface="+mn-cs"/>
              </a:rPr>
              <a:t>log</a:t>
            </a:r>
            <a:r>
              <a:rPr lang="en-US" sz="1200" b="0" i="0" kern="1200" dirty="0" smtClean="0">
                <a:solidFill>
                  <a:schemeClr val="tx1"/>
                </a:solidFill>
                <a:effectLst/>
                <a:latin typeface="+mn-lt"/>
                <a:ea typeface="+mn-ea"/>
                <a:cs typeface="+mn-cs"/>
              </a:rPr>
              <a:t>-</a:t>
            </a:r>
            <a:r>
              <a:rPr lang="en-US" sz="1200" b="1" i="0" kern="1200" dirty="0" smtClean="0">
                <a:solidFill>
                  <a:schemeClr val="tx1"/>
                </a:solidFill>
                <a:effectLst/>
                <a:latin typeface="+mn-lt"/>
                <a:ea typeface="+mn-ea"/>
                <a:cs typeface="+mn-cs"/>
              </a:rPr>
              <a:t>rank test</a:t>
            </a:r>
            <a:r>
              <a:rPr lang="en-US" sz="1200" b="0" i="0" kern="1200" dirty="0" smtClean="0">
                <a:solidFill>
                  <a:schemeClr val="tx1"/>
                </a:solidFill>
                <a:effectLst/>
                <a:latin typeface="+mn-lt"/>
                <a:ea typeface="+mn-ea"/>
                <a:cs typeface="+mn-cs"/>
              </a:rPr>
              <a:t> is a hypothesis </a:t>
            </a:r>
            <a:r>
              <a:rPr lang="en-US" sz="1200" b="1" i="0" kern="1200" dirty="0" smtClean="0">
                <a:solidFill>
                  <a:schemeClr val="tx1"/>
                </a:solidFill>
                <a:effectLst/>
                <a:latin typeface="+mn-lt"/>
                <a:ea typeface="+mn-ea"/>
                <a:cs typeface="+mn-cs"/>
              </a:rPr>
              <a:t>test</a:t>
            </a:r>
            <a:r>
              <a:rPr lang="en-US" sz="1200" b="0" i="0" kern="1200" dirty="0" smtClean="0">
                <a:solidFill>
                  <a:schemeClr val="tx1"/>
                </a:solidFill>
                <a:effectLst/>
                <a:latin typeface="+mn-lt"/>
                <a:ea typeface="+mn-ea"/>
                <a:cs typeface="+mn-cs"/>
              </a:rPr>
              <a:t> to compare the survival distributions of two samples. It is a nonparametric </a:t>
            </a:r>
            <a:r>
              <a:rPr lang="en-US" sz="1200" b="1" i="0" kern="1200" dirty="0" smtClean="0">
                <a:solidFill>
                  <a:schemeClr val="tx1"/>
                </a:solidFill>
                <a:effectLst/>
                <a:latin typeface="+mn-lt"/>
                <a:ea typeface="+mn-ea"/>
                <a:cs typeface="+mn-cs"/>
              </a:rPr>
              <a:t>test</a:t>
            </a:r>
            <a:r>
              <a:rPr lang="en-US" sz="1200" b="0" i="0" kern="1200" dirty="0" smtClean="0">
                <a:solidFill>
                  <a:schemeClr val="tx1"/>
                </a:solidFill>
                <a:effectLst/>
                <a:latin typeface="+mn-lt"/>
                <a:ea typeface="+mn-ea"/>
                <a:cs typeface="+mn-cs"/>
              </a:rPr>
              <a:t> and appropriate to use when the data are right skewed and censored.</a:t>
            </a:r>
          </a:p>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10</a:t>
            </a:fld>
            <a:endParaRPr lang="en-US"/>
          </a:p>
        </p:txBody>
      </p:sp>
    </p:spTree>
    <p:extLst>
      <p:ext uri="{BB962C8B-B14F-4D97-AF65-F5344CB8AC3E}">
        <p14:creationId xmlns:p14="http://schemas.microsoft.com/office/powerpoint/2010/main" val="102577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11</a:t>
            </a:fld>
            <a:endParaRPr lang="en-US"/>
          </a:p>
        </p:txBody>
      </p:sp>
    </p:spTree>
    <p:extLst>
      <p:ext uri="{BB962C8B-B14F-4D97-AF65-F5344CB8AC3E}">
        <p14:creationId xmlns:p14="http://schemas.microsoft.com/office/powerpoint/2010/main" val="2861592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12</a:t>
            </a:fld>
            <a:endParaRPr lang="en-US"/>
          </a:p>
        </p:txBody>
      </p:sp>
    </p:spTree>
    <p:extLst>
      <p:ext uri="{BB962C8B-B14F-4D97-AF65-F5344CB8AC3E}">
        <p14:creationId xmlns:p14="http://schemas.microsoft.com/office/powerpoint/2010/main" val="2350280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13</a:t>
            </a:fld>
            <a:endParaRPr lang="en-US"/>
          </a:p>
        </p:txBody>
      </p:sp>
    </p:spTree>
    <p:extLst>
      <p:ext uri="{BB962C8B-B14F-4D97-AF65-F5344CB8AC3E}">
        <p14:creationId xmlns:p14="http://schemas.microsoft.com/office/powerpoint/2010/main" val="1853972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14</a:t>
            </a:fld>
            <a:endParaRPr lang="en-US"/>
          </a:p>
        </p:txBody>
      </p:sp>
    </p:spTree>
    <p:extLst>
      <p:ext uri="{BB962C8B-B14F-4D97-AF65-F5344CB8AC3E}">
        <p14:creationId xmlns:p14="http://schemas.microsoft.com/office/powerpoint/2010/main" val="160837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21</a:t>
            </a:fld>
            <a:endParaRPr lang="en-US"/>
          </a:p>
        </p:txBody>
      </p:sp>
    </p:spTree>
    <p:extLst>
      <p:ext uri="{BB962C8B-B14F-4D97-AF65-F5344CB8AC3E}">
        <p14:creationId xmlns:p14="http://schemas.microsoft.com/office/powerpoint/2010/main" val="636280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12/16/2018</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1"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r" defTabSz="914400" rtl="1"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r" defTabSz="914400" rtl="1"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r" defTabSz="914400" rtl="1"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r" defTabSz="914400" rtl="1"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r" defTabSz="914400" rtl="1"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0"/>
            <a:ext cx="7010400"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1">
            <a:spAutoFit/>
          </a:bodyPr>
          <a:lstStyle/>
          <a:p>
            <a:r>
              <a:rPr lang="en-US" sz="2400" b="1" dirty="0">
                <a:solidFill>
                  <a:schemeClr val="tx1">
                    <a:lumMod val="95000"/>
                    <a:lumOff val="5000"/>
                  </a:schemeClr>
                </a:solidFill>
                <a:latin typeface="Calibri" pitchFamily="34" charset="0"/>
              </a:rPr>
              <a:t>Author:</a:t>
            </a:r>
            <a:r>
              <a:rPr lang="en-US" sz="2400" dirty="0" smtClean="0">
                <a:solidFill>
                  <a:schemeClr val="tx2">
                    <a:lumMod val="50000"/>
                  </a:schemeClr>
                </a:solidFill>
                <a:latin typeface="Calibri" pitchFamily="34" charset="0"/>
              </a:rPr>
              <a:t> </a:t>
            </a:r>
            <a:r>
              <a:rPr lang="en-US" sz="2400" dirty="0" smtClean="0"/>
              <a:t>Schwartz, et. al</a:t>
            </a:r>
            <a:endParaRPr lang="en-US" sz="2400" dirty="0">
              <a:solidFill>
                <a:schemeClr val="tx2">
                  <a:lumMod val="50000"/>
                </a:schemeClr>
              </a:solidFill>
              <a:latin typeface="Calibri" pitchFamily="34" charset="0"/>
            </a:endParaRPr>
          </a:p>
          <a:p>
            <a:r>
              <a:rPr lang="en-US" sz="2400" b="1" dirty="0" smtClean="0">
                <a:solidFill>
                  <a:schemeClr val="tx1">
                    <a:lumMod val="95000"/>
                    <a:lumOff val="5000"/>
                  </a:schemeClr>
                </a:solidFill>
                <a:latin typeface="Calibri" pitchFamily="34" charset="0"/>
              </a:rPr>
              <a:t>Journal</a:t>
            </a:r>
            <a:r>
              <a:rPr lang="en-US" sz="2400" b="1" dirty="0">
                <a:solidFill>
                  <a:schemeClr val="tx1">
                    <a:lumMod val="95000"/>
                    <a:lumOff val="5000"/>
                  </a:schemeClr>
                </a:solidFill>
                <a:latin typeface="Calibri" pitchFamily="34" charset="0"/>
              </a:rPr>
              <a:t>:</a:t>
            </a:r>
            <a:r>
              <a:rPr lang="en-US" sz="2400" b="1" dirty="0">
                <a:solidFill>
                  <a:srgbClr val="0070C0"/>
                </a:solidFill>
                <a:latin typeface="Calibri" pitchFamily="34" charset="0"/>
              </a:rPr>
              <a:t> </a:t>
            </a:r>
            <a:r>
              <a:rPr lang="en-US" sz="2400" dirty="0">
                <a:latin typeface="Calibri" pitchFamily="34" charset="0"/>
              </a:rPr>
              <a:t>The new England journal of medicine</a:t>
            </a:r>
          </a:p>
          <a:p>
            <a:r>
              <a:rPr lang="en-US" sz="2400" b="1" dirty="0">
                <a:solidFill>
                  <a:schemeClr val="tx1">
                    <a:lumMod val="95000"/>
                    <a:lumOff val="5000"/>
                  </a:schemeClr>
                </a:solidFill>
                <a:latin typeface="Calibri" pitchFamily="34" charset="0"/>
              </a:rPr>
              <a:t>Published on: </a:t>
            </a:r>
            <a:r>
              <a:rPr lang="en-US" sz="2400" dirty="0" smtClean="0">
                <a:latin typeface="Calibri" pitchFamily="34" charset="0"/>
              </a:rPr>
              <a:t>November 29</a:t>
            </a:r>
            <a:r>
              <a:rPr lang="en-US" sz="2400" baseline="30000" dirty="0" smtClean="0">
                <a:latin typeface="Calibri" pitchFamily="34" charset="0"/>
              </a:rPr>
              <a:t>th</a:t>
            </a:r>
            <a:r>
              <a:rPr lang="en-US" sz="2400" dirty="0" smtClean="0">
                <a:latin typeface="Calibri" pitchFamily="34" charset="0"/>
              </a:rPr>
              <a:t>, 2018</a:t>
            </a:r>
            <a:endParaRPr lang="ar-AE" sz="2400" dirty="0">
              <a:latin typeface="Calibri" pitchFamily="34" charset="0"/>
            </a:endParaRPr>
          </a:p>
        </p:txBody>
      </p:sp>
      <p:sp>
        <p:nvSpPr>
          <p:cNvPr id="7" name="TextBox 6"/>
          <p:cNvSpPr txBox="1"/>
          <p:nvPr/>
        </p:nvSpPr>
        <p:spPr>
          <a:xfrm>
            <a:off x="381000" y="130461"/>
            <a:ext cx="2514600" cy="461665"/>
          </a:xfrm>
          <a:prstGeom prst="rect">
            <a:avLst/>
          </a:prstGeom>
          <a:solidFill>
            <a:schemeClr val="tx1">
              <a:lumMod val="25000"/>
              <a:lumOff val="75000"/>
            </a:schemeClr>
          </a:solidFill>
        </p:spPr>
        <p:txBody>
          <a:bodyPr wrap="square" rtlCol="1">
            <a:spAutoFit/>
          </a:bodyPr>
          <a:lstStyle/>
          <a:p>
            <a:r>
              <a:rPr lang="en-US" sz="2400" dirty="0" smtClean="0">
                <a:solidFill>
                  <a:sysClr val="windowText" lastClr="000000"/>
                </a:solidFill>
                <a:latin typeface="Calibri" pitchFamily="34" charset="0"/>
              </a:rPr>
              <a:t>Article Name : </a:t>
            </a:r>
            <a:endParaRPr lang="ar-AE" sz="2400" dirty="0">
              <a:solidFill>
                <a:sysClr val="windowText" lastClr="000000"/>
              </a:solidFill>
              <a:latin typeface="Calibri" pitchFamily="34" charset="0"/>
            </a:endParaRPr>
          </a:p>
        </p:txBody>
      </p:sp>
      <p:sp>
        <p:nvSpPr>
          <p:cNvPr id="2" name="Rectangle 1"/>
          <p:cNvSpPr/>
          <p:nvPr/>
        </p:nvSpPr>
        <p:spPr>
          <a:xfrm>
            <a:off x="685800" y="1612566"/>
            <a:ext cx="6934200" cy="954107"/>
          </a:xfrm>
          <a:prstGeom prst="rect">
            <a:avLst/>
          </a:prstGeom>
          <a:solidFill>
            <a:schemeClr val="tx1">
              <a:lumMod val="10000"/>
              <a:lumOff val="9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dirty="0">
                <a:latin typeface="Times New Roman" panose="02020603050405020304" pitchFamily="18" charset="0"/>
              </a:rPr>
              <a:t>Alirocumab and Cardiovascular Outcomes after </a:t>
            </a:r>
            <a:r>
              <a:rPr lang="en-US" sz="2800" dirty="0" smtClean="0">
                <a:latin typeface="Times New Roman" panose="02020603050405020304" pitchFamily="18" charset="0"/>
              </a:rPr>
              <a:t>Acute Coronary </a:t>
            </a:r>
            <a:r>
              <a:rPr lang="en-US" sz="2800" dirty="0">
                <a:latin typeface="Times New Roman" panose="02020603050405020304" pitchFamily="18" charset="0"/>
              </a:rPr>
              <a:t>Syndrome</a:t>
            </a:r>
          </a:p>
        </p:txBody>
      </p:sp>
      <p:sp>
        <p:nvSpPr>
          <p:cNvPr id="4" name="Rectangle 3"/>
          <p:cNvSpPr/>
          <p:nvPr/>
        </p:nvSpPr>
        <p:spPr>
          <a:xfrm>
            <a:off x="6019800" y="5943600"/>
            <a:ext cx="2819400" cy="609600"/>
          </a:xfrm>
          <a:prstGeom prst="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en-US" dirty="0" smtClean="0">
                <a:solidFill>
                  <a:schemeClr val="accent1">
                    <a:lumMod val="50000"/>
                  </a:schemeClr>
                </a:solidFill>
              </a:rPr>
              <a:t>Pharmacotherapy I</a:t>
            </a:r>
          </a:p>
        </p:txBody>
      </p:sp>
    </p:spTree>
    <p:extLst>
      <p:ext uri="{BB962C8B-B14F-4D97-AF65-F5344CB8AC3E}">
        <p14:creationId xmlns:p14="http://schemas.microsoft.com/office/powerpoint/2010/main" val="16406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2"/>
          </a:fillRef>
          <a:effectRef idx="1">
            <a:schemeClr val="accent2"/>
          </a:effectRef>
          <a:fontRef idx="minor">
            <a:schemeClr val="lt1"/>
          </a:fontRef>
        </p:style>
        <p:txBody>
          <a:bodyPr/>
          <a:lstStyle/>
          <a:p>
            <a:r>
              <a:rPr lang="en-US" dirty="0"/>
              <a:t>Background information </a:t>
            </a:r>
            <a:endParaRPr lang="ar-AE" dirty="0"/>
          </a:p>
        </p:txBody>
      </p:sp>
      <p:sp>
        <p:nvSpPr>
          <p:cNvPr id="3" name="Content Placeholder 2"/>
          <p:cNvSpPr>
            <a:spLocks noGrp="1"/>
          </p:cNvSpPr>
          <p:nvPr>
            <p:ph idx="1"/>
          </p:nvPr>
        </p:nvSpPr>
        <p:spPr>
          <a:xfrm>
            <a:off x="304800" y="1524000"/>
            <a:ext cx="8229600" cy="4325112"/>
          </a:xfrm>
        </p:spPr>
        <p:txBody>
          <a:bodyPr>
            <a:normAutofit/>
          </a:bodyPr>
          <a:lstStyle/>
          <a:p>
            <a:pPr marL="411480" lvl="1" indent="0" algn="l" rtl="0">
              <a:buNone/>
            </a:pPr>
            <a:r>
              <a:rPr lang="en-US" sz="1700" dirty="0">
                <a:latin typeface="Calibri" panose="020F0502020204030204" pitchFamily="34" charset="0"/>
                <a:cs typeface="Calibri" panose="020F0502020204030204" pitchFamily="34" charset="0"/>
              </a:rPr>
              <a:t>Patients who have had an acute coronary syndrome are at high risk for recurrent </a:t>
            </a:r>
            <a:r>
              <a:rPr lang="en-US" sz="1700" dirty="0" smtClean="0">
                <a:latin typeface="Calibri" panose="020F0502020204030204" pitchFamily="34" charset="0"/>
                <a:cs typeface="Calibri" panose="020F0502020204030204" pitchFamily="34" charset="0"/>
              </a:rPr>
              <a:t>ischemic cardiovascular </a:t>
            </a:r>
            <a:r>
              <a:rPr lang="en-US" sz="1700" dirty="0">
                <a:latin typeface="Calibri" panose="020F0502020204030204" pitchFamily="34" charset="0"/>
                <a:cs typeface="Calibri" panose="020F0502020204030204" pitchFamily="34" charset="0"/>
              </a:rPr>
              <a:t>events. We sought to determine whether alirocumab, a human </a:t>
            </a:r>
            <a:r>
              <a:rPr lang="en-US" sz="1700" dirty="0" smtClean="0">
                <a:latin typeface="Calibri" panose="020F0502020204030204" pitchFamily="34" charset="0"/>
                <a:cs typeface="Calibri" panose="020F0502020204030204" pitchFamily="34" charset="0"/>
              </a:rPr>
              <a:t>monoclonal antibody </a:t>
            </a:r>
            <a:r>
              <a:rPr lang="en-US" sz="1700" dirty="0">
                <a:latin typeface="Calibri" panose="020F0502020204030204" pitchFamily="34" charset="0"/>
                <a:cs typeface="Calibri" panose="020F0502020204030204" pitchFamily="34" charset="0"/>
              </a:rPr>
              <a:t>to proprotein convertase </a:t>
            </a:r>
            <a:r>
              <a:rPr lang="en-US" sz="1700" dirty="0" err="1">
                <a:latin typeface="Calibri" panose="020F0502020204030204" pitchFamily="34" charset="0"/>
                <a:cs typeface="Calibri" panose="020F0502020204030204" pitchFamily="34" charset="0"/>
              </a:rPr>
              <a:t>subtilisin</a:t>
            </a:r>
            <a:r>
              <a:rPr lang="en-US" sz="1700" dirty="0">
                <a:latin typeface="Calibri" panose="020F0502020204030204" pitchFamily="34" charset="0"/>
                <a:cs typeface="Calibri" panose="020F0502020204030204" pitchFamily="34" charset="0"/>
              </a:rPr>
              <a:t>–</a:t>
            </a:r>
            <a:r>
              <a:rPr lang="en-US" sz="1700" dirty="0" err="1">
                <a:latin typeface="Calibri" panose="020F0502020204030204" pitchFamily="34" charset="0"/>
                <a:cs typeface="Calibri" panose="020F0502020204030204" pitchFamily="34" charset="0"/>
              </a:rPr>
              <a:t>kexin</a:t>
            </a:r>
            <a:r>
              <a:rPr lang="en-US" sz="1700" dirty="0">
                <a:latin typeface="Calibri" panose="020F0502020204030204" pitchFamily="34" charset="0"/>
                <a:cs typeface="Calibri" panose="020F0502020204030204" pitchFamily="34" charset="0"/>
              </a:rPr>
              <a:t> type 9 (PCSK9), would improve cardiovascular outcomes after an acute coronary syndrome in patients receiving </a:t>
            </a:r>
            <a:r>
              <a:rPr lang="en-US" sz="1700" dirty="0" smtClean="0">
                <a:latin typeface="Calibri" panose="020F0502020204030204" pitchFamily="34" charset="0"/>
                <a:cs typeface="Calibri" panose="020F0502020204030204" pitchFamily="34" charset="0"/>
              </a:rPr>
              <a:t>high-intensity statin </a:t>
            </a:r>
            <a:r>
              <a:rPr lang="en-US" sz="1700" dirty="0">
                <a:latin typeface="Calibri" panose="020F0502020204030204" pitchFamily="34" charset="0"/>
                <a:cs typeface="Calibri" panose="020F0502020204030204" pitchFamily="34" charset="0"/>
              </a:rPr>
              <a:t>therapy</a:t>
            </a:r>
            <a:r>
              <a:rPr lang="en-US" sz="1700" dirty="0" smtClean="0">
                <a:latin typeface="Calibri" panose="020F0502020204030204" pitchFamily="34" charset="0"/>
                <a:cs typeface="Calibri" panose="020F0502020204030204" pitchFamily="34" charset="0"/>
              </a:rPr>
              <a:t>.</a:t>
            </a:r>
          </a:p>
          <a:p>
            <a:pPr marL="411480" lvl="1" indent="0" algn="l" rtl="0">
              <a:buNone/>
            </a:pPr>
            <a:r>
              <a:rPr lang="en-US" sz="1700" dirty="0">
                <a:latin typeface="Calibri" panose="020F0502020204030204" pitchFamily="34" charset="0"/>
                <a:cs typeface="Calibri" panose="020F0502020204030204" pitchFamily="34" charset="0"/>
              </a:rPr>
              <a:t>Despite the availability of </a:t>
            </a:r>
            <a:r>
              <a:rPr lang="en-US" sz="1700" dirty="0" err="1" smtClean="0">
                <a:latin typeface="Calibri" panose="020F0502020204030204" pitchFamily="34" charset="0"/>
                <a:cs typeface="Calibri" panose="020F0502020204030204" pitchFamily="34" charset="0"/>
              </a:rPr>
              <a:t>currentevidence</a:t>
            </a:r>
            <a:r>
              <a:rPr lang="en-US" sz="1700" dirty="0" smtClean="0">
                <a:latin typeface="Calibri" panose="020F0502020204030204" pitchFamily="34" charset="0"/>
                <a:cs typeface="Calibri" panose="020F0502020204030204" pitchFamily="34" charset="0"/>
              </a:rPr>
              <a:t>-based </a:t>
            </a:r>
            <a:r>
              <a:rPr lang="en-US" sz="1700" dirty="0">
                <a:latin typeface="Calibri" panose="020F0502020204030204" pitchFamily="34" charset="0"/>
                <a:cs typeface="Calibri" panose="020F0502020204030204" pitchFamily="34" charset="0"/>
              </a:rPr>
              <a:t>treatments, patients </a:t>
            </a:r>
            <a:r>
              <a:rPr lang="en-US" sz="1700" dirty="0" smtClean="0">
                <a:latin typeface="Calibri" panose="020F0502020204030204" pitchFamily="34" charset="0"/>
                <a:cs typeface="Calibri" panose="020F0502020204030204" pitchFamily="34" charset="0"/>
              </a:rPr>
              <a:t>who have </a:t>
            </a:r>
            <a:r>
              <a:rPr lang="en-US" sz="1700" dirty="0">
                <a:latin typeface="Calibri" panose="020F0502020204030204" pitchFamily="34" charset="0"/>
                <a:cs typeface="Calibri" panose="020F0502020204030204" pitchFamily="34" charset="0"/>
              </a:rPr>
              <a:t>had an acute coronary </a:t>
            </a:r>
            <a:r>
              <a:rPr lang="en-US" sz="1700" dirty="0" smtClean="0">
                <a:latin typeface="Calibri" panose="020F0502020204030204" pitchFamily="34" charset="0"/>
                <a:cs typeface="Calibri" panose="020F0502020204030204" pitchFamily="34" charset="0"/>
              </a:rPr>
              <a:t>syndrome remain </a:t>
            </a:r>
            <a:r>
              <a:rPr lang="en-US" sz="1700" dirty="0">
                <a:latin typeface="Calibri" panose="020F0502020204030204" pitchFamily="34" charset="0"/>
                <a:cs typeface="Calibri" panose="020F0502020204030204" pitchFamily="34" charset="0"/>
              </a:rPr>
              <a:t>at high risk for recurrent ischemic cardiovascular events.1,2 This residual risk </a:t>
            </a:r>
            <a:r>
              <a:rPr lang="en-US" sz="1700" dirty="0" smtClean="0">
                <a:latin typeface="Calibri" panose="020F0502020204030204" pitchFamily="34" charset="0"/>
                <a:cs typeface="Calibri" panose="020F0502020204030204" pitchFamily="34" charset="0"/>
              </a:rPr>
              <a:t>is attributable </a:t>
            </a:r>
            <a:r>
              <a:rPr lang="en-US" sz="1700" dirty="0">
                <a:latin typeface="Calibri" panose="020F0502020204030204" pitchFamily="34" charset="0"/>
                <a:cs typeface="Calibri" panose="020F0502020204030204" pitchFamily="34" charset="0"/>
              </a:rPr>
              <a:t>in part to elevated levels of </a:t>
            </a:r>
            <a:r>
              <a:rPr lang="en-US" sz="1700" dirty="0" smtClean="0">
                <a:latin typeface="Calibri" panose="020F0502020204030204" pitchFamily="34" charset="0"/>
                <a:cs typeface="Calibri" panose="020F0502020204030204" pitchFamily="34" charset="0"/>
              </a:rPr>
              <a:t>low-density lipoprotein </a:t>
            </a:r>
            <a:r>
              <a:rPr lang="en-US" sz="1700" dirty="0">
                <a:latin typeface="Calibri" panose="020F0502020204030204" pitchFamily="34" charset="0"/>
                <a:cs typeface="Calibri" panose="020F0502020204030204" pitchFamily="34" charset="0"/>
              </a:rPr>
              <a:t>(LDL) cholesterol and other </a:t>
            </a:r>
            <a:r>
              <a:rPr lang="en-US" sz="1700" dirty="0" err="1">
                <a:latin typeface="Calibri" panose="020F0502020204030204" pitchFamily="34" charset="0"/>
                <a:cs typeface="Calibri" panose="020F0502020204030204" pitchFamily="34" charset="0"/>
              </a:rPr>
              <a:t>atherogenic</a:t>
            </a:r>
            <a:r>
              <a:rPr lang="en-US" sz="1700" dirty="0">
                <a:latin typeface="Calibri" panose="020F0502020204030204" pitchFamily="34" charset="0"/>
                <a:cs typeface="Calibri" panose="020F0502020204030204" pitchFamily="34" charset="0"/>
              </a:rPr>
              <a:t> lipoproteins.</a:t>
            </a:r>
          </a:p>
        </p:txBody>
      </p:sp>
    </p:spTree>
    <p:extLst>
      <p:ext uri="{BB962C8B-B14F-4D97-AF65-F5344CB8AC3E}">
        <p14:creationId xmlns:p14="http://schemas.microsoft.com/office/powerpoint/2010/main" val="3373183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EAC273E5-9965-4D76-B54A-375A38B227CC}"/>
              </a:ext>
            </a:extLst>
          </p:cNvPr>
          <p:cNvSpPr/>
          <p:nvPr/>
        </p:nvSpPr>
        <p:spPr>
          <a:xfrm>
            <a:off x="1154596" y="457200"/>
            <a:ext cx="7532204" cy="17501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err="1" smtClean="0">
                <a:latin typeface="Calibri" panose="020F0502020204030204" pitchFamily="34" charset="0"/>
                <a:cs typeface="Calibri" panose="020F0502020204030204" pitchFamily="34" charset="0"/>
              </a:rPr>
              <a:t>Evo</a:t>
            </a:r>
            <a:r>
              <a:rPr lang="en-US" sz="2400" dirty="0" err="1"/>
              <a:t>Proprotein</a:t>
            </a:r>
            <a:r>
              <a:rPr lang="en-US" sz="2400" dirty="0"/>
              <a:t> convertase </a:t>
            </a:r>
            <a:r>
              <a:rPr lang="en-US" sz="2400" dirty="0" err="1"/>
              <a:t>subtilisin</a:t>
            </a:r>
            <a:r>
              <a:rPr lang="en-US" sz="2400" dirty="0"/>
              <a:t>–</a:t>
            </a:r>
            <a:r>
              <a:rPr lang="en-US" sz="2400" dirty="0" err="1"/>
              <a:t>kexin</a:t>
            </a:r>
            <a:r>
              <a:rPr lang="en-US" sz="2400" dirty="0"/>
              <a:t> type 9 (PCSK9) promotes degradation of LDL </a:t>
            </a:r>
            <a:r>
              <a:rPr lang="en-US" sz="2400" dirty="0" err="1"/>
              <a:t>receptors</a:t>
            </a:r>
            <a:r>
              <a:rPr lang="en-US" sz="2400" dirty="0" err="1" smtClean="0">
                <a:latin typeface="Calibri" panose="020F0502020204030204" pitchFamily="34" charset="0"/>
                <a:cs typeface="Calibri" panose="020F0502020204030204" pitchFamily="34" charset="0"/>
              </a:rPr>
              <a:t>locumab</a:t>
            </a:r>
            <a:r>
              <a:rPr lang="en-US" sz="2400" dirty="0" smtClean="0">
                <a:latin typeface="Calibri" panose="020F0502020204030204" pitchFamily="34" charset="0"/>
                <a:cs typeface="Calibri" panose="020F0502020204030204" pitchFamily="34" charset="0"/>
              </a:rPr>
              <a:t> is PCSK9 inhibitor that lowers LDL-Cholesterol by 60%</a:t>
            </a:r>
            <a:endParaRPr lang="en-US" sz="2400" dirty="0">
              <a:latin typeface="Calibri" panose="020F0502020204030204" pitchFamily="34" charset="0"/>
              <a:cs typeface="Calibri" panose="020F0502020204030204" pitchFamily="34" charset="0"/>
            </a:endParaRPr>
          </a:p>
        </p:txBody>
      </p:sp>
      <p:sp>
        <p:nvSpPr>
          <p:cNvPr id="4" name="Arrow: Down 3">
            <a:extLst>
              <a:ext uri="{FF2B5EF4-FFF2-40B4-BE49-F238E27FC236}">
                <a16:creationId xmlns:a16="http://schemas.microsoft.com/office/drawing/2014/main" xmlns="" id="{78FDA54D-4C0D-406B-BFA9-68E9F8A298FB}"/>
              </a:ext>
            </a:extLst>
          </p:cNvPr>
          <p:cNvSpPr/>
          <p:nvPr/>
        </p:nvSpPr>
        <p:spPr>
          <a:xfrm>
            <a:off x="4088296" y="2209800"/>
            <a:ext cx="457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7351BC15-4DAF-4725-A9A0-3E33D2182EA0}"/>
              </a:ext>
            </a:extLst>
          </p:cNvPr>
          <p:cNvSpPr/>
          <p:nvPr/>
        </p:nvSpPr>
        <p:spPr>
          <a:xfrm>
            <a:off x="2221396" y="3276600"/>
            <a:ext cx="4648200" cy="2133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US" dirty="0" smtClean="0"/>
              <a:t>Thereby </a:t>
            </a:r>
            <a:r>
              <a:rPr lang="en-US" dirty="0"/>
              <a:t>diminishing the clearance of LDL from the circulation</a:t>
            </a:r>
            <a:endParaRPr lang="en-GB" dirty="0" smtClean="0"/>
          </a:p>
          <a:p>
            <a:endParaRPr lang="en-GB" sz="1200" dirty="0"/>
          </a:p>
        </p:txBody>
      </p:sp>
    </p:spTree>
    <p:extLst>
      <p:ext uri="{BB962C8B-B14F-4D97-AF65-F5344CB8AC3E}">
        <p14:creationId xmlns:p14="http://schemas.microsoft.com/office/powerpoint/2010/main" val="1995468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371600"/>
            <a:ext cx="8534400" cy="4124206"/>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800" b="1" dirty="0">
                <a:solidFill>
                  <a:srgbClr val="0070C0"/>
                </a:solidFill>
                <a:latin typeface="Calibri" pitchFamily="34" charset="0"/>
              </a:rPr>
              <a:t>Objective:</a:t>
            </a:r>
          </a:p>
          <a:p>
            <a:r>
              <a:rPr lang="en-US" dirty="0"/>
              <a:t>The primary end point was a composite of death from coronary heart disease, nonfatal myocardial infarction, fatal or nonfatal ischemic stroke, or unstable angina requiring hospitalization</a:t>
            </a:r>
            <a:endParaRPr lang="en-US" b="1" dirty="0" smtClean="0">
              <a:solidFill>
                <a:srgbClr val="0070C0"/>
              </a:solidFill>
              <a:latin typeface="Times New Roman" panose="02020603050405020304" pitchFamily="18" charset="0"/>
              <a:cs typeface="Times New Roman" panose="02020603050405020304" pitchFamily="18" charset="0"/>
            </a:endParaRPr>
          </a:p>
          <a:p>
            <a:endParaRPr lang="en-US" b="1" dirty="0">
              <a:solidFill>
                <a:srgbClr val="0070C0"/>
              </a:solidFill>
              <a:latin typeface="Times New Roman" panose="02020603050405020304" pitchFamily="18" charset="0"/>
              <a:cs typeface="Times New Roman" panose="02020603050405020304" pitchFamily="18" charset="0"/>
            </a:endParaRPr>
          </a:p>
          <a:p>
            <a:r>
              <a:rPr lang="en-US" b="1" dirty="0" smtClean="0">
                <a:solidFill>
                  <a:srgbClr val="0070C0"/>
                </a:solidFill>
                <a:latin typeface="Times New Roman" panose="02020603050405020304" pitchFamily="18" charset="0"/>
                <a:cs typeface="Times New Roman" panose="02020603050405020304" pitchFamily="18" charset="0"/>
              </a:rPr>
              <a:t>Design</a:t>
            </a:r>
            <a:r>
              <a:rPr lang="en-US" b="1" dirty="0">
                <a:solidFill>
                  <a:srgbClr val="0070C0"/>
                </a:solidFill>
                <a:latin typeface="Times New Roman" panose="02020603050405020304" pitchFamily="18" charset="0"/>
                <a:cs typeface="Times New Roman" panose="02020603050405020304" pitchFamily="18" charset="0"/>
              </a:rPr>
              <a:t>: </a:t>
            </a:r>
            <a:endParaRPr lang="en-US" b="1" dirty="0" smtClean="0">
              <a:solidFill>
                <a:srgbClr val="0070C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solidFill>
                  <a:srgbClr val="0070C0"/>
                </a:solidFill>
                <a:latin typeface="Times New Roman" panose="02020603050405020304" pitchFamily="18" charset="0"/>
                <a:cs typeface="Times New Roman" panose="02020603050405020304" pitchFamily="18" charset="0"/>
              </a:rPr>
              <a:t> </a:t>
            </a:r>
            <a:r>
              <a:rPr lang="en-US" dirty="0"/>
              <a:t>During a </a:t>
            </a:r>
            <a:r>
              <a:rPr lang="en-US" dirty="0" err="1"/>
              <a:t>prerandomization</a:t>
            </a:r>
            <a:r>
              <a:rPr lang="en-US" dirty="0"/>
              <a:t> run-in phase (described in the Supplementary Appendix), patients received instruction in injecting themselves (with placebo), and lipid levels were verified for patient eligibility. </a:t>
            </a:r>
            <a:endParaRPr lang="en-US" dirty="0" smtClean="0"/>
          </a:p>
          <a:p>
            <a:pPr marL="285750" indent="-285750">
              <a:buFont typeface="Arial" panose="020B0604020202020204" pitchFamily="34" charset="0"/>
              <a:buChar char="•"/>
            </a:pPr>
            <a:r>
              <a:rPr lang="en-US" dirty="0" smtClean="0"/>
              <a:t>Patients </a:t>
            </a:r>
            <a:r>
              <a:rPr lang="en-US" dirty="0"/>
              <a:t>who met trial entry criteria were randomly assigned, in a 1:1 ratio, to receive alirocumab at a dose of 75 mg or matching placebo; randomization was stratified according to country (Table S1 in the Supplementary Appendix). All doses of alirocumab or placebo were administered by subcutaneous injection every 2 weeks</a:t>
            </a:r>
            <a:endParaRPr lang="ar-AE"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388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83150"/>
            <a:ext cx="3816000" cy="548099"/>
          </a:xfrm>
          <a:prstGeom prst="rect">
            <a:avLst/>
          </a:prstGeom>
          <a:solidFill>
            <a:schemeClr val="bg1">
              <a:lumMod val="85000"/>
            </a:schemeClr>
          </a:solidFill>
          <a:ln w="38100">
            <a:solidFill>
              <a:schemeClr val="accent1"/>
            </a:solidFill>
          </a:ln>
        </p:spPr>
        <p:txBody>
          <a:bodyPr wrap="square">
            <a:spAutoFit/>
          </a:bodyPr>
          <a:lstStyle/>
          <a:p>
            <a:pPr marL="342900" lvl="0" indent="-342900">
              <a:lnSpc>
                <a:spcPct val="115000"/>
              </a:lnSpc>
              <a:spcAft>
                <a:spcPts val="0"/>
              </a:spcAft>
              <a:buFont typeface="Wingdings" panose="05000000000000000000" pitchFamily="2" charset="2"/>
              <a:buChar char=""/>
            </a:pPr>
            <a:r>
              <a:rPr lang="en-US" sz="2800" dirty="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Length of </a:t>
            </a:r>
            <a:r>
              <a:rPr lang="en-US" sz="2800" dirty="0" smtClean="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Study</a:t>
            </a:r>
          </a:p>
        </p:txBody>
      </p:sp>
      <p:sp>
        <p:nvSpPr>
          <p:cNvPr id="3" name="Rectangle 2"/>
          <p:cNvSpPr/>
          <p:nvPr/>
        </p:nvSpPr>
        <p:spPr>
          <a:xfrm>
            <a:off x="762000" y="1981200"/>
            <a:ext cx="7620000" cy="2667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85750" indent="-285750">
              <a:buFont typeface="Arial" pitchFamily="34" charset="0"/>
              <a:buChar char="•"/>
            </a:pPr>
            <a:r>
              <a:rPr lang="en-US" sz="2400" dirty="0"/>
              <a:t>Randomization </a:t>
            </a:r>
            <a:r>
              <a:rPr lang="en-US" sz="2400" dirty="0" smtClean="0"/>
              <a:t>on the month of November 2018</a:t>
            </a:r>
          </a:p>
          <a:p>
            <a:pPr marL="285750" indent="-285750">
              <a:buFont typeface="Arial" pitchFamily="34" charset="0"/>
              <a:buChar char="•"/>
            </a:pPr>
            <a:r>
              <a:rPr lang="en-US" sz="2400" dirty="0"/>
              <a:t>The median duration of follow-up was 2.8 </a:t>
            </a:r>
            <a:r>
              <a:rPr lang="en-US" sz="2400" dirty="0" smtClean="0"/>
              <a:t>years</a:t>
            </a:r>
          </a:p>
          <a:p>
            <a:pPr marL="285750" indent="-285750">
              <a:buFont typeface="Arial" pitchFamily="34" charset="0"/>
              <a:buChar char="•"/>
            </a:pPr>
            <a:r>
              <a:rPr lang="en-US" sz="2400" dirty="0" smtClean="0"/>
              <a:t>All </a:t>
            </a:r>
            <a:r>
              <a:rPr lang="en-US" sz="2400" dirty="0"/>
              <a:t>efficacy analysis were conducted on an intention-to-treat basis</a:t>
            </a:r>
          </a:p>
        </p:txBody>
      </p:sp>
    </p:spTree>
    <p:extLst>
      <p:ext uri="{BB962C8B-B14F-4D97-AF65-F5344CB8AC3E}">
        <p14:creationId xmlns:p14="http://schemas.microsoft.com/office/powerpoint/2010/main" val="3142282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4114800" cy="1066800"/>
          </a:xfrm>
          <a:solidFill>
            <a:schemeClr val="bg1">
              <a:lumMod val="85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a:lstStyle/>
          <a:p>
            <a:r>
              <a:rPr lang="en-GB" dirty="0" smtClean="0">
                <a:solidFill>
                  <a:schemeClr val="accent5">
                    <a:lumMod val="50000"/>
                  </a:schemeClr>
                </a:solidFill>
              </a:rPr>
              <a:t>Outcomes </a:t>
            </a:r>
            <a:endParaRPr lang="en-GB" dirty="0">
              <a:solidFill>
                <a:schemeClr val="accent5">
                  <a:lumMod val="50000"/>
                </a:schemeClr>
              </a:solidFill>
            </a:endParaRPr>
          </a:p>
        </p:txBody>
      </p:sp>
      <p:sp>
        <p:nvSpPr>
          <p:cNvPr id="4" name="Rectangle 3"/>
          <p:cNvSpPr/>
          <p:nvPr/>
        </p:nvSpPr>
        <p:spPr>
          <a:xfrm>
            <a:off x="152400" y="2438400"/>
            <a:ext cx="7704000" cy="3277820"/>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Primary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composite of death from coronary heart disease, nonfatal myocardial infarction, fatal or nonfatal ischemic stroke, or unstable angina requiring hospitalization.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Key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secondary end </a:t>
            </a:r>
            <a:r>
              <a:rPr lang="en-US" b="1"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point</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dirty="0" err="1"/>
              <a:t>a</a:t>
            </a:r>
            <a:r>
              <a:rPr lang="en-US" dirty="0"/>
              <a:t> </a:t>
            </a:r>
            <a:endParaRPr lang="en-US" dirty="0" smtClean="0"/>
          </a:p>
          <a:p>
            <a:pPr marL="742950" lvl="1" indent="-285750">
              <a:lnSpc>
                <a:spcPct val="115000"/>
              </a:lnSpc>
              <a:spcAft>
                <a:spcPts val="0"/>
              </a:spcAft>
              <a:buFont typeface="Wingdings" panose="05000000000000000000" pitchFamily="2" charset="2"/>
              <a:buChar char=""/>
            </a:pPr>
            <a:r>
              <a:rPr lang="en-US" u="sng"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Safety</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was assessed through collection of data on adverse events and central laboratory testing.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central clinical-events committee, whose members were unaware of study-group assignments and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cholesterol level,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determined all potential </a:t>
            </a: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end-point events and cases of new-onset diabetes.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7115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4114800" cy="1066800"/>
          </a:xfrm>
          <a:solidFill>
            <a:schemeClr val="bg1">
              <a:lumMod val="85000"/>
            </a:schemeClr>
          </a:solidFill>
          <a:ln>
            <a:solidFill>
              <a:schemeClr val="accent1"/>
            </a:solidFill>
          </a:ln>
        </p:spPr>
        <p:style>
          <a:lnRef idx="1">
            <a:schemeClr val="dk1"/>
          </a:lnRef>
          <a:fillRef idx="2">
            <a:schemeClr val="dk1"/>
          </a:fillRef>
          <a:effectRef idx="1">
            <a:schemeClr val="dk1"/>
          </a:effectRef>
          <a:fontRef idx="minor">
            <a:schemeClr val="dk1"/>
          </a:fontRef>
        </p:style>
        <p:txBody>
          <a:bodyPr/>
          <a:lstStyle/>
          <a:p>
            <a:r>
              <a:rPr lang="en-GB" dirty="0" smtClean="0">
                <a:solidFill>
                  <a:schemeClr val="accent5">
                    <a:lumMod val="50000"/>
                  </a:schemeClr>
                </a:solidFill>
              </a:rPr>
              <a:t>Interventions </a:t>
            </a:r>
            <a:endParaRPr lang="en-GB" dirty="0">
              <a:solidFill>
                <a:schemeClr val="accent5">
                  <a:lumMod val="50000"/>
                </a:schemeClr>
              </a:solidFill>
            </a:endParaRPr>
          </a:p>
        </p:txBody>
      </p:sp>
      <p:sp>
        <p:nvSpPr>
          <p:cNvPr id="4" name="Rectangle 3"/>
          <p:cNvSpPr/>
          <p:nvPr/>
        </p:nvSpPr>
        <p:spPr>
          <a:xfrm>
            <a:off x="621600" y="2362200"/>
            <a:ext cx="7596000" cy="2569934"/>
          </a:xfrm>
          <a:prstGeom prst="rect">
            <a:avLst/>
          </a:prstGeom>
        </p:spPr>
        <p:txBody>
          <a:bodyPr>
            <a:spAutoFit/>
          </a:bodyPr>
          <a:lstStyle/>
          <a:p>
            <a:pPr marL="800100" lvl="1" indent="-342900">
              <a:lnSpc>
                <a:spcPct val="115000"/>
              </a:lnSpc>
              <a:spcAft>
                <a:spcPts val="0"/>
              </a:spcAft>
              <a:buFont typeface="Wingdings" panose="05000000000000000000" pitchFamily="2" charset="2"/>
              <a:buChar char="Ø"/>
            </a:pPr>
            <a:r>
              <a:rPr lang="en-US" sz="2000" dirty="0">
                <a:solidFill>
                  <a:srgbClr val="000000"/>
                </a:solidFill>
                <a:latin typeface="Calibri" panose="020F0502020204030204" pitchFamily="34" charset="0"/>
                <a:ea typeface="Calibri" panose="020F0502020204030204" pitchFamily="34" charset="0"/>
              </a:rPr>
              <a:t>Patients were randomly assigned to receive alirocumab subcutaneously at a dose of 75 mg (9462 patients) or matching placebo (</a:t>
            </a:r>
            <a:r>
              <a:rPr lang="en-US" sz="2000" dirty="0" smtClean="0">
                <a:solidFill>
                  <a:srgbClr val="000000"/>
                </a:solidFill>
                <a:latin typeface="Calibri" panose="020F0502020204030204" pitchFamily="34" charset="0"/>
                <a:ea typeface="Calibri" panose="020F0502020204030204" pitchFamily="34" charset="0"/>
              </a:rPr>
              <a:t>9462 patients</a:t>
            </a:r>
            <a:r>
              <a:rPr lang="en-US" sz="2000" dirty="0">
                <a:solidFill>
                  <a:srgbClr val="000000"/>
                </a:solidFill>
                <a:latin typeface="Calibri" panose="020F0502020204030204" pitchFamily="34" charset="0"/>
                <a:ea typeface="Calibri" panose="020F0502020204030204" pitchFamily="34" charset="0"/>
              </a:rPr>
              <a:t>) every 2 weeks. The dose of alirocumab was adjusted under blinded conditions </a:t>
            </a:r>
            <a:r>
              <a:rPr lang="en-US" sz="2000" dirty="0" smtClean="0">
                <a:solidFill>
                  <a:srgbClr val="000000"/>
                </a:solidFill>
                <a:latin typeface="Calibri" panose="020F0502020204030204" pitchFamily="34" charset="0"/>
                <a:ea typeface="Calibri" panose="020F0502020204030204" pitchFamily="34" charset="0"/>
              </a:rPr>
              <a:t>to target </a:t>
            </a:r>
            <a:r>
              <a:rPr lang="en-US" sz="2000" dirty="0">
                <a:solidFill>
                  <a:srgbClr val="000000"/>
                </a:solidFill>
                <a:latin typeface="Calibri" panose="020F0502020204030204" pitchFamily="34" charset="0"/>
                <a:ea typeface="Calibri" panose="020F0502020204030204" pitchFamily="34" charset="0"/>
              </a:rPr>
              <a:t>an LDL cholesterol level of 25 to 50 mg per deciliter (0.6 to 1.3 </a:t>
            </a:r>
            <a:r>
              <a:rPr lang="en-US" sz="2000" dirty="0" err="1">
                <a:solidFill>
                  <a:srgbClr val="000000"/>
                </a:solidFill>
                <a:latin typeface="Calibri" panose="020F0502020204030204" pitchFamily="34" charset="0"/>
                <a:ea typeface="Calibri" panose="020F0502020204030204" pitchFamily="34" charset="0"/>
              </a:rPr>
              <a:t>mmol</a:t>
            </a:r>
            <a:r>
              <a:rPr lang="en-US" sz="2000" dirty="0">
                <a:solidFill>
                  <a:srgbClr val="000000"/>
                </a:solidFill>
                <a:latin typeface="Calibri" panose="020F0502020204030204" pitchFamily="34" charset="0"/>
                <a:ea typeface="Calibri" panose="020F0502020204030204" pitchFamily="34" charset="0"/>
              </a:rPr>
              <a:t> per liter</a:t>
            </a:r>
            <a:r>
              <a:rPr lang="en-US" sz="2000" dirty="0" smtClean="0">
                <a:solidFill>
                  <a:srgbClr val="000000"/>
                </a:solidFill>
                <a:latin typeface="Calibri" panose="020F0502020204030204" pitchFamily="34" charset="0"/>
                <a:ea typeface="Calibri" panose="020F0502020204030204" pitchFamily="34" charset="0"/>
              </a:rPr>
              <a:t>).</a:t>
            </a:r>
          </a:p>
          <a:p>
            <a:pPr marL="800100" lvl="1" indent="-342900">
              <a:lnSpc>
                <a:spcPct val="115000"/>
              </a:lnSpc>
              <a:spcAft>
                <a:spcPts val="0"/>
              </a:spcAft>
              <a:buFont typeface="Wingdings" panose="05000000000000000000" pitchFamily="2" charset="2"/>
              <a:buChar char="Ø"/>
            </a:pPr>
            <a:r>
              <a:rPr lang="en-US" sz="2000" dirty="0" smtClean="0">
                <a:latin typeface="Calibri" panose="020F0502020204030204" pitchFamily="34" charset="0"/>
                <a:ea typeface="Calibri" panose="020F0502020204030204" pitchFamily="34" charset="0"/>
              </a:rPr>
              <a:t>Monitoring </a:t>
            </a:r>
            <a:r>
              <a:rPr lang="en-US" sz="2000" dirty="0">
                <a:latin typeface="Calibri" panose="020F0502020204030204" pitchFamily="34" charset="0"/>
                <a:ea typeface="Calibri" panose="020F0502020204030204" pitchFamily="34" charset="0"/>
              </a:rPr>
              <a:t>of adherence not specified</a:t>
            </a:r>
            <a:endParaRPr lang="en-GB" sz="2000" dirty="0"/>
          </a:p>
        </p:txBody>
      </p:sp>
    </p:spTree>
    <p:extLst>
      <p:ext uri="{BB962C8B-B14F-4D97-AF65-F5344CB8AC3E}">
        <p14:creationId xmlns:p14="http://schemas.microsoft.com/office/powerpoint/2010/main" val="3711594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B58FF90-1219-461A-A42A-8241FE87862B}"/>
              </a:ext>
            </a:extLst>
          </p:cNvPr>
          <p:cNvSpPr>
            <a:spLocks noGrp="1"/>
          </p:cNvSpPr>
          <p:nvPr>
            <p:ph type="title"/>
          </p:nvPr>
        </p:nvSpPr>
        <p:spPr>
          <a:xfrm>
            <a:off x="404096" y="228600"/>
            <a:ext cx="4114800" cy="762000"/>
          </a:xfrm>
          <a:solidFill>
            <a:schemeClr val="bg1">
              <a:lumMod val="85000"/>
            </a:schemeClr>
          </a:solidFill>
          <a:ln>
            <a:solidFill>
              <a:schemeClr val="accent1"/>
            </a:solidFill>
          </a:ln>
        </p:spPr>
        <p:style>
          <a:lnRef idx="0">
            <a:scrgbClr r="0" g="0" b="0"/>
          </a:lnRef>
          <a:fillRef idx="1001">
            <a:schemeClr val="lt2"/>
          </a:fillRef>
          <a:effectRef idx="0">
            <a:scrgbClr r="0" g="0" b="0"/>
          </a:effectRef>
          <a:fontRef idx="major"/>
        </p:style>
        <p:txBody>
          <a:bodyPr/>
          <a:lstStyle/>
          <a:p>
            <a:r>
              <a:rPr lang="en-US" dirty="0" smtClean="0">
                <a:solidFill>
                  <a:schemeClr val="accent5">
                    <a:lumMod val="50000"/>
                  </a:schemeClr>
                </a:solidFill>
              </a:rPr>
              <a:t>Method </a:t>
            </a:r>
            <a:endParaRPr lang="en-US" dirty="0">
              <a:solidFill>
                <a:schemeClr val="accent5">
                  <a:lumMod val="50000"/>
                </a:schemeClr>
              </a:solidFill>
            </a:endParaRPr>
          </a:p>
        </p:txBody>
      </p:sp>
      <p:sp>
        <p:nvSpPr>
          <p:cNvPr id="14" name="TextBox 13">
            <a:extLst>
              <a:ext uri="{FF2B5EF4-FFF2-40B4-BE49-F238E27FC236}">
                <a16:creationId xmlns:a16="http://schemas.microsoft.com/office/drawing/2014/main" xmlns="" id="{B79CD76E-F0D1-40D1-BB86-543D6F163756}"/>
              </a:ext>
            </a:extLst>
          </p:cNvPr>
          <p:cNvSpPr txBox="1"/>
          <p:nvPr/>
        </p:nvSpPr>
        <p:spPr>
          <a:xfrm>
            <a:off x="29496" y="1981200"/>
            <a:ext cx="8928000" cy="3323987"/>
          </a:xfrm>
          <a:prstGeom prst="rect">
            <a:avLst/>
          </a:prstGeom>
          <a:noFill/>
        </p:spPr>
        <p:txBody>
          <a:bodyPr wrap="square" rtlCol="0">
            <a:spAutoFit/>
          </a:bodyPr>
          <a:lstStyle/>
          <a:p>
            <a:pPr marL="285750" lvl="0" indent="-285750">
              <a:buFont typeface="Wingdings" panose="05000000000000000000" pitchFamily="2" charset="2"/>
              <a:buChar char="Ø"/>
            </a:pPr>
            <a:r>
              <a:rPr lang="en-US" dirty="0"/>
              <a:t>Patients were eligible for enrollment in the trial if they were 40 years of age or older, underwent randomization</a:t>
            </a:r>
            <a:r>
              <a:rPr lang="en-US" dirty="0" smtClean="0"/>
              <a:t>. </a:t>
            </a:r>
            <a:r>
              <a:rPr lang="en-US" dirty="0"/>
              <a:t>A total of 18,924 patients underwent randomization at 1315 sites in 57 countries; 9462 were assigned to the alirocumab group and 9462 to the placebo group</a:t>
            </a:r>
            <a:br>
              <a:rPr lang="en-US" dirty="0"/>
            </a:br>
            <a:endParaRPr lang="en-GB" sz="2400" dirty="0"/>
          </a:p>
          <a:p>
            <a:pPr marL="285750" lvl="0" indent="-285750">
              <a:buFont typeface="Wingdings" panose="05000000000000000000" pitchFamily="2" charset="2"/>
              <a:buChar char="Ø"/>
            </a:pPr>
            <a:r>
              <a:rPr lang="en-US" dirty="0"/>
              <a:t>Patients </a:t>
            </a:r>
            <a:r>
              <a:rPr lang="en-US" dirty="0" smtClean="0"/>
              <a:t>had </a:t>
            </a:r>
            <a:r>
              <a:rPr lang="en-US" dirty="0"/>
              <a:t>been hospitalized with an acute coronary syndrome (myocardial infarction or unstable angina) 1 to 12 months before randomization, and had an LDL cholesterol level of at least 70 mg per deciliter (1.8 </a:t>
            </a:r>
            <a:r>
              <a:rPr lang="en-US" dirty="0" err="1"/>
              <a:t>mmol</a:t>
            </a:r>
            <a:r>
              <a:rPr lang="en-US" dirty="0"/>
              <a:t> per liter), a non−high-density lipoprotein (HDL) cholesterol level of at least 100 mg per deciliter, or an apolipoprotein B level of at least 80 mg per deciliter</a:t>
            </a:r>
            <a:br>
              <a:rPr lang="en-US" dirty="0"/>
            </a:br>
            <a:endParaRPr lang="en-GB" sz="2400" dirty="0"/>
          </a:p>
        </p:txBody>
      </p:sp>
    </p:spTree>
    <p:extLst>
      <p:ext uri="{BB962C8B-B14F-4D97-AF65-F5344CB8AC3E}">
        <p14:creationId xmlns:p14="http://schemas.microsoft.com/office/powerpoint/2010/main" val="4083912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103365132"/>
              </p:ext>
            </p:extLst>
          </p:nvPr>
        </p:nvGraphicFramePr>
        <p:xfrm>
          <a:off x="76200" y="914400"/>
          <a:ext cx="9067800" cy="4861560"/>
        </p:xfrm>
        <a:graphic>
          <a:graphicData uri="http://schemas.openxmlformats.org/drawingml/2006/table">
            <a:tbl>
              <a:tblPr rtl="1" firstRow="1" bandRow="1">
                <a:tableStyleId>{21E4AEA4-8DFA-4A89-87EB-49C32662AFE0}</a:tableStyleId>
              </a:tblPr>
              <a:tblGrid>
                <a:gridCol w="4533900"/>
                <a:gridCol w="4533900"/>
              </a:tblGrid>
              <a:tr h="902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Exclusion Criteria (ClinicalTrials.gov)</a:t>
                      </a:r>
                      <a:endParaRPr lang="en-GB" sz="1800" dirty="0" smtClean="0"/>
                    </a:p>
                    <a:p>
                      <a:pPr algn="l" rtl="0"/>
                      <a:endParaRPr lang="ar-AE" dirty="0"/>
                    </a:p>
                  </a:txBody>
                  <a:tcPr/>
                </a:tc>
                <a:tc>
                  <a:txBody>
                    <a:bodyPr/>
                    <a:lstStyle/>
                    <a:p>
                      <a:pPr algn="l" rtl="0"/>
                      <a:r>
                        <a:rPr lang="en-US" dirty="0" smtClean="0"/>
                        <a:t> Inclusion Criteria</a:t>
                      </a:r>
                      <a:endParaRPr lang="ar-AE" dirty="0"/>
                    </a:p>
                  </a:txBody>
                  <a:tcPr/>
                </a:tc>
              </a:tr>
              <a:tr h="3959182">
                <a:tc>
                  <a:txBody>
                    <a:bodyPr/>
                    <a:lstStyle/>
                    <a:p>
                      <a:pPr marL="742950" lvl="1" indent="-285750" algn="l" rtl="0">
                        <a:lnSpc>
                          <a:spcPct val="115000"/>
                        </a:lnSpc>
                        <a:spcAft>
                          <a:spcPts val="0"/>
                        </a:spcAft>
                        <a:buFont typeface="Arial" pitchFamily="34" charset="0"/>
                        <a:buChar char="•"/>
                      </a:pPr>
                      <a:r>
                        <a:rPr kumimoji="0" lang="en-US" kern="1200" dirty="0" smtClean="0"/>
                        <a:t>NYHA class III or IV, or last known LVEF &lt; 30%</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Uncontrolled hypertension</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Uncontrolled or recurrent ventricular tachycardia</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Untreated hyperthyroidism or hypothyroidism</a:t>
                      </a:r>
                      <a:endParaRPr kumimoji="0" lang="en-GB" kern="1200" dirty="0" smtClean="0"/>
                    </a:p>
                    <a:p>
                      <a:pPr marL="742950" lvl="1" indent="-285750" algn="l" rtl="0">
                        <a:lnSpc>
                          <a:spcPct val="115000"/>
                        </a:lnSpc>
                        <a:spcAft>
                          <a:spcPts val="0"/>
                        </a:spcAft>
                        <a:buFont typeface="Arial" pitchFamily="34" charset="0"/>
                        <a:buChar char="•"/>
                      </a:pPr>
                      <a:r>
                        <a:rPr kumimoji="0" lang="en-US" kern="1200" dirty="0" smtClean="0"/>
                        <a:t>Homozygous familial hypercholesterolemia</a:t>
                      </a:r>
                      <a:endParaRPr kumimoji="0" lang="en-GB" kern="1200" dirty="0" smtClean="0"/>
                    </a:p>
                    <a:p>
                      <a:pPr marL="457200" lvl="1" indent="0" algn="l" rtl="0">
                        <a:lnSpc>
                          <a:spcPct val="115000"/>
                        </a:lnSpc>
                        <a:spcAft>
                          <a:spcPts val="0"/>
                        </a:spcAft>
                        <a:buFont typeface="Arial" pitchFamily="34" charset="0"/>
                        <a:buNone/>
                      </a:pPr>
                      <a:endParaRPr kumimoji="0" lang="en-GB" kern="1200" dirty="0" smtClean="0"/>
                    </a:p>
                    <a:p>
                      <a:pPr algn="l" rtl="0"/>
                      <a:endParaRPr lang="ar-AE" dirty="0"/>
                    </a:p>
                  </a:txBody>
                  <a:tcPr/>
                </a:tc>
                <a:tc>
                  <a:txBody>
                    <a:bodyPr/>
                    <a:lstStyle/>
                    <a:p>
                      <a:pPr marL="742950" lvl="1" indent="-285750" algn="l" rtl="0">
                        <a:buFont typeface="Arial" pitchFamily="34" charset="0"/>
                        <a:buChar char="•"/>
                      </a:pPr>
                      <a:r>
                        <a:rPr kumimoji="0" lang="en-US" kern="1200" dirty="0" smtClean="0"/>
                        <a:t>Age 40 years plus</a:t>
                      </a:r>
                      <a:endParaRPr kumimoji="0" lang="en-GB" kern="1200" dirty="0" smtClean="0"/>
                    </a:p>
                    <a:p>
                      <a:pPr marL="742950" lvl="1" indent="-285750" algn="l" rtl="0">
                        <a:buFont typeface="Arial" pitchFamily="34" charset="0"/>
                        <a:buChar char="•"/>
                      </a:pPr>
                      <a:r>
                        <a:rPr kumimoji="0" lang="en-US" kern="1200" dirty="0" smtClean="0"/>
                        <a:t>Clinical ASCVD</a:t>
                      </a:r>
                      <a:endParaRPr kumimoji="0" lang="en-GB" kern="1200" dirty="0" smtClean="0"/>
                    </a:p>
                    <a:p>
                      <a:pPr marL="457200" lvl="1" indent="0" algn="l" rtl="0">
                        <a:buFont typeface="Arial" pitchFamily="34" charset="0"/>
                        <a:buNone/>
                      </a:pPr>
                      <a:r>
                        <a:rPr kumimoji="0" lang="en-US" kern="1200" dirty="0" smtClean="0"/>
                        <a:t>       - Myocardial infarction,            </a:t>
                      </a:r>
                      <a:r>
                        <a:rPr kumimoji="0" lang="en-US" kern="1200" dirty="0" err="1" smtClean="0"/>
                        <a:t>nonhemorrhagic</a:t>
                      </a:r>
                      <a:r>
                        <a:rPr kumimoji="0" lang="en-US" kern="1200" dirty="0" smtClean="0"/>
                        <a:t> stroke, or symptomatic peripheral artery disease.</a:t>
                      </a:r>
                    </a:p>
                    <a:p>
                      <a:pPr marL="742950" lvl="1" indent="-285750" algn="l" rtl="0">
                        <a:buFont typeface="Arial" pitchFamily="34" charset="0"/>
                        <a:buChar char="•"/>
                      </a:pPr>
                      <a:r>
                        <a:rPr lang="en-US" dirty="0" smtClean="0"/>
                        <a:t>LDL cholesterol level of at least 70 mg per deciliter (1.8 </a:t>
                      </a:r>
                      <a:r>
                        <a:rPr lang="en-US" dirty="0" err="1" smtClean="0"/>
                        <a:t>mmol</a:t>
                      </a:r>
                      <a:r>
                        <a:rPr lang="en-US" dirty="0" smtClean="0"/>
                        <a:t> per liter), a non−high-density lipoprotein (HDL) cholesterol level of at least 100 mg per deciliter, or an apolipoprotein B level of at least 80 mg per deciliter</a:t>
                      </a:r>
                      <a:endParaRPr lang="ar-AE" dirty="0"/>
                    </a:p>
                  </a:txBody>
                  <a:tcPr/>
                </a:tc>
              </a:tr>
            </a:tbl>
          </a:graphicData>
        </a:graphic>
      </p:graphicFrame>
    </p:spTree>
    <p:extLst>
      <p:ext uri="{BB962C8B-B14F-4D97-AF65-F5344CB8AC3E}">
        <p14:creationId xmlns:p14="http://schemas.microsoft.com/office/powerpoint/2010/main" val="2947272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08" y="190498"/>
            <a:ext cx="4312181" cy="1066800"/>
          </a:xfrm>
        </p:spPr>
        <p:style>
          <a:lnRef idx="1">
            <a:schemeClr val="accent5"/>
          </a:lnRef>
          <a:fillRef idx="2">
            <a:schemeClr val="accent5"/>
          </a:fillRef>
          <a:effectRef idx="1">
            <a:schemeClr val="accent5"/>
          </a:effectRef>
          <a:fontRef idx="minor">
            <a:schemeClr val="dk1"/>
          </a:fontRef>
        </p:style>
        <p:txBody>
          <a:bodyPr>
            <a:normAutofit/>
          </a:bodyPr>
          <a:lstStyle/>
          <a:p>
            <a:r>
              <a:rPr lang="en-US" sz="3600" b="1" dirty="0" smtClean="0">
                <a:solidFill>
                  <a:schemeClr val="accent5">
                    <a:lumMod val="50000"/>
                  </a:schemeClr>
                </a:solidFill>
              </a:rPr>
              <a:t>Statistical Analysis  </a:t>
            </a:r>
            <a:endParaRPr lang="ar-AE" sz="3600" b="1" dirty="0">
              <a:solidFill>
                <a:schemeClr val="accent5">
                  <a:lumMod val="50000"/>
                </a:schemeClr>
              </a:solidFill>
            </a:endParaRPr>
          </a:p>
        </p:txBody>
      </p:sp>
      <p:sp>
        <p:nvSpPr>
          <p:cNvPr id="19" name="Rectangle 18"/>
          <p:cNvSpPr/>
          <p:nvPr/>
        </p:nvSpPr>
        <p:spPr>
          <a:xfrm>
            <a:off x="636389" y="1676400"/>
            <a:ext cx="7884000" cy="327782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smtClean="0"/>
              <a:t>Design </a:t>
            </a:r>
            <a:r>
              <a:rPr lang="en-US" dirty="0"/>
              <a:t>assumptions included an incidence of the composite primary end point of 11.4% at 4 years in the placebo group and a median baseline LDL cholesterol level of 90 mg per deciliter (2.3 </a:t>
            </a:r>
            <a:r>
              <a:rPr lang="en-US" dirty="0" err="1"/>
              <a:t>mmol</a:t>
            </a:r>
            <a:r>
              <a:rPr lang="en-US" dirty="0"/>
              <a:t> per liter), with an anticipated 50% lower LDL cholesterol level in the alirocumab group than in the placebo group, which would result in an expected 15% lower risk of the primary end point with alirocumab than with </a:t>
            </a:r>
            <a:r>
              <a:rPr lang="en-US" dirty="0" smtClean="0"/>
              <a:t>placebo.</a:t>
            </a:r>
          </a:p>
          <a:p>
            <a:pPr marL="342900" lvl="0" indent="-342900">
              <a:lnSpc>
                <a:spcPct val="115000"/>
              </a:lnSpc>
              <a:spcAft>
                <a:spcPts val="0"/>
              </a:spcAft>
              <a:buFont typeface="Wingdings" panose="05000000000000000000" pitchFamily="2" charset="2"/>
              <a:buChar char=""/>
            </a:pPr>
            <a:r>
              <a:rPr lang="en-US" dirty="0"/>
              <a:t>It was estimated that 1613 composite primary end-point events occurring in 18,000 patients over a median follow-up of approximately 3 years would provide the trial with 90% power to detect the expected difference in risk at a significance level of 0.05.</a:t>
            </a:r>
            <a:endParaRPr lang="en-GB" dirty="0"/>
          </a:p>
        </p:txBody>
      </p:sp>
    </p:spTree>
    <p:extLst>
      <p:ext uri="{BB962C8B-B14F-4D97-AF65-F5344CB8AC3E}">
        <p14:creationId xmlns:p14="http://schemas.microsoft.com/office/powerpoint/2010/main" val="131392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5900" y="990600"/>
            <a:ext cx="5346700" cy="5826210"/>
          </a:xfrm>
          <a:prstGeom prst="rect">
            <a:avLst/>
          </a:prstGeom>
        </p:spPr>
        <p:txBody>
          <a:bodyPr wrap="square">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Baseline Characteristics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N=18,924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[Evolocumab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N=1,315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Placebo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N=9,462])</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Demographics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A total of 18,924 patients underwent randomization at 1315 sites in 57 countries; 9462 were assigned to the alirocumab group and 9462 to the placebo group</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Region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China </a:t>
            </a:r>
          </a:p>
          <a:p>
            <a:pPr marL="742950" lvl="1" indent="-285750">
              <a:lnSpc>
                <a:spcPct val="115000"/>
              </a:lnSpc>
              <a:spcAft>
                <a:spcPts val="0"/>
              </a:spcAft>
              <a:buFont typeface="Wingdings" panose="05000000000000000000" pitchFamily="2" charset="2"/>
              <a:buChar char=""/>
            </a:pPr>
            <a:r>
              <a:rPr lang="en-US"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Type </a:t>
            </a:r>
            <a:r>
              <a:rPr lang="en-US"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of atherosclerosis (history</a:t>
            </a:r>
            <a:r>
              <a:rPr lang="en-US"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a:t>
            </a:r>
          </a:p>
          <a:p>
            <a:pPr lvl="1">
              <a:lnSpc>
                <a:spcPct val="115000"/>
              </a:lnSpc>
              <a:spcAft>
                <a:spcPts val="0"/>
              </a:spcAft>
            </a:pPr>
            <a:r>
              <a:rPr lang="en-US" dirty="0"/>
              <a:t>LDL cholesterol level of 70 mg or more per deciliter</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risk factors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The qualifying acute coronary syndrome was myocardial infarction in 83.0% of the patients and unstable angina in 16.8%. </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251262"/>
            <a:ext cx="3556000" cy="446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79375"/>
            <a:ext cx="3951287"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9110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26095"/>
            <a:ext cx="8229600" cy="4325112"/>
          </a:xfrm>
        </p:spPr>
        <p:txBody>
          <a:bodyPr>
            <a:noAutofit/>
          </a:bodyPr>
          <a:lstStyle/>
          <a:p>
            <a:pPr marL="109728" indent="0" algn="l" rtl="0">
              <a:buNone/>
            </a:pPr>
            <a:endParaRPr lang="en-US" sz="2400" u="sng" dirty="0">
              <a:latin typeface="Calibri" pitchFamily="34" charset="0"/>
            </a:endParaRPr>
          </a:p>
          <a:p>
            <a:pPr marL="109728" indent="0" algn="l" rtl="0">
              <a:buNone/>
            </a:pPr>
            <a:endParaRPr lang="en-US" dirty="0">
              <a:solidFill>
                <a:srgbClr val="FF0000"/>
              </a:solidFill>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marL="109728" indent="0" algn="l" rtl="0">
              <a:buNone/>
            </a:pPr>
            <a:endParaRPr lang="en-US" sz="2400" dirty="0">
              <a:latin typeface="Calibri" pitchFamily="34" charset="0"/>
            </a:endParaRPr>
          </a:p>
          <a:p>
            <a:pPr marL="109728" indent="0" algn="l" rtl="0">
              <a:buNone/>
            </a:pPr>
            <a:r>
              <a:rPr lang="en-US" sz="2400" dirty="0">
                <a:latin typeface="Calibri" pitchFamily="34" charset="0"/>
              </a:rPr>
              <a:t> </a:t>
            </a:r>
            <a:endParaRPr lang="ar-AE" sz="2400" dirty="0">
              <a:latin typeface="Calibri" pitchFamily="34" charset="0"/>
            </a:endParaRPr>
          </a:p>
        </p:txBody>
      </p:sp>
      <p:sp>
        <p:nvSpPr>
          <p:cNvPr id="5" name="Rectangle 4"/>
          <p:cNvSpPr/>
          <p:nvPr/>
        </p:nvSpPr>
        <p:spPr>
          <a:xfrm>
            <a:off x="228600" y="609600"/>
            <a:ext cx="4407310" cy="6144759"/>
          </a:xfrm>
          <a:prstGeom prst="rect">
            <a:avLst/>
          </a:prstGeom>
        </p:spPr>
        <p:txBody>
          <a:bodyPr wrap="square">
            <a:spAutoFit/>
          </a:bodyPr>
          <a:lstStyle/>
          <a:p>
            <a:pPr marL="742950" lvl="1" indent="-285750">
              <a:lnSpc>
                <a:spcPct val="115000"/>
              </a:lnSpc>
              <a:spcAft>
                <a:spcPts val="0"/>
              </a:spcAft>
              <a:buFont typeface="Wingdings" panose="05000000000000000000" pitchFamily="2" charset="2"/>
              <a:buChar char=""/>
            </a:pPr>
            <a:r>
              <a:rPr lang="en-US"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Statin use</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t>88.8% of the patients were receiving atorvastatin at a dose of 40 mg to 80 mg daily or were receiving rosuvastatin at a dose of 20 mg to 40 mg daily</a:t>
            </a:r>
            <a:endParaRPr lang="en-GB"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marL="1200150" lvl="2" indent="-285750">
              <a:lnSpc>
                <a:spcPct val="115000"/>
              </a:lnSpc>
              <a:spcAft>
                <a:spcPts val="0"/>
              </a:spcAft>
              <a:buFont typeface="Arial" panose="020B0604020202020204" pitchFamily="34" charset="0"/>
              <a:buChar char="•"/>
            </a:pPr>
            <a:r>
              <a:rPr lang="en-US" dirty="0"/>
              <a:t>LDL cholesterol was evaluated in an intention-to-treat analysis that included levels measured after premature discontinuation of the trial regimen, levels measured after dose adjustments were made under blinded conditions, and levels measured after blinded substitution of placebo for alirocumab</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838200"/>
            <a:ext cx="4181885" cy="4533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9678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9292" r="14989"/>
          <a:stretch/>
        </p:blipFill>
        <p:spPr>
          <a:xfrm>
            <a:off x="17107" y="990600"/>
            <a:ext cx="7450494" cy="5181600"/>
          </a:xfrm>
          <a:prstGeom prst="rect">
            <a:avLst/>
          </a:prstGeom>
        </p:spPr>
      </p:pic>
    </p:spTree>
    <p:extLst>
      <p:ext uri="{BB962C8B-B14F-4D97-AF65-F5344CB8AC3E}">
        <p14:creationId xmlns:p14="http://schemas.microsoft.com/office/powerpoint/2010/main" val="2585941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453229A-B9CB-46E5-8976-5B896037AF17}"/>
              </a:ext>
            </a:extLst>
          </p:cNvPr>
          <p:cNvSpPr>
            <a:spLocks noGrp="1"/>
          </p:cNvSpPr>
          <p:nvPr>
            <p:ph type="title"/>
          </p:nvPr>
        </p:nvSpPr>
        <p:spPr>
          <a:xfrm>
            <a:off x="0" y="228600"/>
            <a:ext cx="9144000" cy="1066800"/>
          </a:xfrm>
        </p:spPr>
        <p:txBody>
          <a:bodyPr>
            <a:normAutofit/>
          </a:bodyPr>
          <a:lstStyle/>
          <a:p>
            <a:r>
              <a:rPr lang="en-US" sz="3200" b="1" u="sng" dirty="0" smtClean="0">
                <a:solidFill>
                  <a:schemeClr val="accent5">
                    <a:lumMod val="50000"/>
                  </a:schemeClr>
                </a:solidFill>
              </a:rPr>
              <a:t>Results:</a:t>
            </a:r>
            <a:r>
              <a:rPr lang="en-US" sz="3200" dirty="0" smtClean="0">
                <a:solidFill>
                  <a:schemeClr val="accent5">
                    <a:lumMod val="50000"/>
                  </a:schemeClr>
                </a:solidFill>
              </a:rPr>
              <a:t> </a:t>
            </a:r>
            <a:r>
              <a:rPr lang="en-US" sz="3200" dirty="0">
                <a:solidFill>
                  <a:schemeClr val="accent5">
                    <a:lumMod val="50000"/>
                  </a:schemeClr>
                </a:solidFill>
              </a:rPr>
              <a:t>Primary and secondary efficacy endpoint </a:t>
            </a:r>
          </a:p>
        </p:txBody>
      </p:sp>
      <p:pic>
        <p:nvPicPr>
          <p:cNvPr id="6" name="Picture 5"/>
          <p:cNvPicPr>
            <a:picLocks noChangeAspect="1"/>
          </p:cNvPicPr>
          <p:nvPr/>
        </p:nvPicPr>
        <p:blipFill>
          <a:blip r:embed="rId3"/>
          <a:stretch>
            <a:fillRect/>
          </a:stretch>
        </p:blipFill>
        <p:spPr>
          <a:xfrm>
            <a:off x="0" y="1066800"/>
            <a:ext cx="9144000" cy="5791199"/>
          </a:xfrm>
          <a:prstGeom prst="rect">
            <a:avLst/>
          </a:prstGeom>
        </p:spPr>
      </p:pic>
    </p:spTree>
    <p:extLst>
      <p:ext uri="{BB962C8B-B14F-4D97-AF65-F5344CB8AC3E}">
        <p14:creationId xmlns:p14="http://schemas.microsoft.com/office/powerpoint/2010/main" val="2500394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4060800" cy="990600"/>
          </a:xfrm>
          <a:solidFill>
            <a:schemeClr val="bg1">
              <a:lumMod val="85000"/>
            </a:schemeClr>
          </a:solidFill>
          <a:ln>
            <a:solidFill>
              <a:schemeClr val="accent1"/>
            </a:solidFill>
          </a:ln>
        </p:spPr>
        <p:style>
          <a:lnRef idx="1">
            <a:schemeClr val="dk1"/>
          </a:lnRef>
          <a:fillRef idx="2">
            <a:schemeClr val="dk1"/>
          </a:fillRef>
          <a:effectRef idx="1">
            <a:schemeClr val="dk1"/>
          </a:effectRef>
          <a:fontRef idx="minor">
            <a:schemeClr val="dk1"/>
          </a:fontRef>
        </p:style>
        <p:txBody>
          <a:bodyPr>
            <a:noAutofit/>
          </a:bodyPr>
          <a:lstStyle/>
          <a:p>
            <a:r>
              <a:rPr lang="en-US" sz="3200" dirty="0" smtClean="0">
                <a:solidFill>
                  <a:schemeClr val="accent5">
                    <a:lumMod val="50000"/>
                  </a:schemeClr>
                </a:solidFill>
              </a:rPr>
              <a:t>Adverse  Events </a:t>
            </a:r>
            <a:endParaRPr lang="en-US" sz="3200" dirty="0">
              <a:solidFill>
                <a:schemeClr val="accent5">
                  <a:lumMod val="50000"/>
                </a:schemeClr>
              </a:solidFill>
            </a:endParaRPr>
          </a:p>
        </p:txBody>
      </p:sp>
      <p:sp>
        <p:nvSpPr>
          <p:cNvPr id="3" name="Content Placeholder 2"/>
          <p:cNvSpPr>
            <a:spLocks noGrp="1"/>
          </p:cNvSpPr>
          <p:nvPr>
            <p:ph idx="1"/>
          </p:nvPr>
        </p:nvSpPr>
        <p:spPr>
          <a:xfrm>
            <a:off x="457200" y="2362200"/>
            <a:ext cx="8229600" cy="4325112"/>
          </a:xfrm>
        </p:spPr>
        <p:txBody>
          <a:bodyPr/>
          <a:lstStyle/>
          <a:p>
            <a:pPr marL="109728" indent="0" algn="l" rtl="0">
              <a:buNone/>
            </a:pPr>
            <a:r>
              <a:rPr lang="en-US" dirty="0" smtClean="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pPr marL="109728" indent="0" algn="l" rtl="0">
              <a:buNone/>
            </a:pPr>
            <a:endParaRPr lang="en-US" dirty="0">
              <a:latin typeface="Calibri" panose="020F0502020204030204" pitchFamily="34" charset="0"/>
              <a:cs typeface="Calibri" panose="020F0502020204030204" pitchFamily="34" charset="0"/>
            </a:endParaRPr>
          </a:p>
        </p:txBody>
      </p:sp>
      <p:sp>
        <p:nvSpPr>
          <p:cNvPr id="4" name="Rectangle 3"/>
          <p:cNvSpPr/>
          <p:nvPr/>
        </p:nvSpPr>
        <p:spPr>
          <a:xfrm>
            <a:off x="0" y="2438400"/>
            <a:ext cx="9036000" cy="3693319"/>
          </a:xfrm>
          <a:prstGeom prst="rect">
            <a:avLst/>
          </a:prstGeom>
        </p:spPr>
        <p:txBody>
          <a:bodyPr>
            <a:spAutoFit/>
          </a:bodyPr>
          <a:lstStyle/>
          <a:p>
            <a:pPr marL="285750" indent="-285750">
              <a:buFont typeface="Wingdings" panose="05000000000000000000" pitchFamily="2" charset="2"/>
              <a:buChar char="§"/>
            </a:pPr>
            <a:r>
              <a:rPr lang="en-US" dirty="0"/>
              <a:t>The intention-to-treat analysis (results shown with solid lines) included all low-density lipoprotein (LDL) cholesterol values, including levels measured after premature discontinuation of the trial regimen, levels measured after dose adjustments were made under blinded conditions, and levels measured after blinded substitution of placebo for alirocumab. </a:t>
            </a:r>
            <a:endParaRPr lang="en-US" dirty="0" smtClean="0"/>
          </a:p>
          <a:p>
            <a:pPr marL="285750" indent="-285750">
              <a:buFont typeface="Wingdings" panose="05000000000000000000" pitchFamily="2" charset="2"/>
              <a:buChar char="§"/>
            </a:pPr>
            <a:r>
              <a:rPr lang="en-US" dirty="0" smtClean="0"/>
              <a:t>The </a:t>
            </a:r>
            <a:r>
              <a:rPr lang="en-US" dirty="0"/>
              <a:t>on-treatment analysis (results shown with dashed lines) excluded LDL cholesterol levels measured after premature discontinuation of the trial regimen and levels measured after blinded substitution of placebo for alirocumab (but included LDL cholesterol levels measured after dose adjustments of alirocumab were made under blinded conditions between the 75-mg dose and the 150-mg dose</a:t>
            </a:r>
            <a:r>
              <a:rPr lang="en-US" dirty="0" smtClean="0"/>
              <a:t>).</a:t>
            </a: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7389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457200"/>
            <a:ext cx="8915400" cy="6019800"/>
          </a:xfrm>
          <a:prstGeom prst="rect">
            <a:avLst/>
          </a:prstGeom>
        </p:spPr>
      </p:pic>
    </p:spTree>
    <p:extLst>
      <p:ext uri="{BB962C8B-B14F-4D97-AF65-F5344CB8AC3E}">
        <p14:creationId xmlns:p14="http://schemas.microsoft.com/office/powerpoint/2010/main" val="894034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6629400" cy="959498"/>
          </a:xfrm>
          <a:solidFill>
            <a:schemeClr val="bg1">
              <a:lumMod val="85000"/>
            </a:schemeClr>
          </a:solidFill>
          <a:ln>
            <a:solidFill>
              <a:schemeClr val="accent1"/>
            </a:solidFill>
          </a:ln>
        </p:spPr>
        <p:style>
          <a:lnRef idx="1">
            <a:schemeClr val="accent1"/>
          </a:lnRef>
          <a:fillRef idx="2">
            <a:schemeClr val="accent1"/>
          </a:fillRef>
          <a:effectRef idx="1">
            <a:schemeClr val="accent1"/>
          </a:effectRef>
          <a:fontRef idx="minor">
            <a:schemeClr val="dk1"/>
          </a:fontRef>
        </p:style>
        <p:txBody>
          <a:bodyPr>
            <a:noAutofit/>
          </a:bodyPr>
          <a:lstStyle/>
          <a:p>
            <a:r>
              <a:rPr lang="en-GB" sz="2400" dirty="0" smtClean="0">
                <a:solidFill>
                  <a:schemeClr val="accent5">
                    <a:lumMod val="50000"/>
                  </a:schemeClr>
                </a:solidFill>
              </a:rPr>
              <a:t/>
            </a:r>
            <a:br>
              <a:rPr lang="en-GB" sz="2400" dirty="0" smtClean="0">
                <a:solidFill>
                  <a:schemeClr val="accent5">
                    <a:lumMod val="50000"/>
                  </a:schemeClr>
                </a:solidFill>
              </a:rPr>
            </a:br>
            <a:r>
              <a:rPr lang="en-GB" sz="2400" dirty="0" smtClean="0">
                <a:solidFill>
                  <a:schemeClr val="accent5">
                    <a:lumMod val="50000"/>
                  </a:schemeClr>
                </a:solidFill>
              </a:rPr>
              <a:t>Discussion &amp; Conclusion  </a:t>
            </a:r>
            <a:br>
              <a:rPr lang="en-GB" sz="2400" dirty="0" smtClean="0">
                <a:solidFill>
                  <a:schemeClr val="accent5">
                    <a:lumMod val="50000"/>
                  </a:schemeClr>
                </a:solidFill>
              </a:rPr>
            </a:br>
            <a:r>
              <a:rPr lang="en-GB" sz="2400" dirty="0" smtClean="0">
                <a:solidFill>
                  <a:schemeClr val="accent5">
                    <a:lumMod val="50000"/>
                  </a:schemeClr>
                </a:solidFill>
              </a:rPr>
              <a:t/>
            </a:r>
            <a:br>
              <a:rPr lang="en-GB" sz="2400" dirty="0" smtClean="0">
                <a:solidFill>
                  <a:schemeClr val="accent5">
                    <a:lumMod val="50000"/>
                  </a:schemeClr>
                </a:solidFill>
              </a:rPr>
            </a:br>
            <a:endParaRPr lang="en-GB" sz="2400" dirty="0">
              <a:solidFill>
                <a:schemeClr val="accent5">
                  <a:lumMod val="50000"/>
                </a:schemeClr>
              </a:solidFill>
            </a:endParaRPr>
          </a:p>
        </p:txBody>
      </p:sp>
      <p:sp>
        <p:nvSpPr>
          <p:cNvPr id="4" name="Rectangle 3"/>
          <p:cNvSpPr/>
          <p:nvPr/>
        </p:nvSpPr>
        <p:spPr>
          <a:xfrm>
            <a:off x="7961" y="1371600"/>
            <a:ext cx="9067800" cy="1477328"/>
          </a:xfrm>
          <a:prstGeom prst="rect">
            <a:avLst/>
          </a:prstGeom>
        </p:spPr>
        <p:txBody>
          <a:bodyPr wrap="square">
            <a:spAutoFit/>
          </a:bodyPr>
          <a:lstStyle/>
          <a:p>
            <a:endParaRPr lang="en-GB" dirty="0">
              <a:latin typeface="Times New Roman" panose="02020603050405020304" pitchFamily="18" charset="0"/>
              <a:cs typeface="Times New Roman" panose="02020603050405020304" pitchFamily="18" charset="0"/>
            </a:endParaRPr>
          </a:p>
          <a:p>
            <a:endParaRPr lang="en-GB" dirty="0" smtClean="0"/>
          </a:p>
          <a:p>
            <a:endParaRPr lang="en-GB" dirty="0"/>
          </a:p>
          <a:p>
            <a:endParaRPr lang="en-GB" dirty="0" smtClean="0"/>
          </a:p>
          <a:p>
            <a:endParaRPr lang="en-GB" dirty="0"/>
          </a:p>
        </p:txBody>
      </p:sp>
      <p:sp>
        <p:nvSpPr>
          <p:cNvPr id="3" name="TextBox 2"/>
          <p:cNvSpPr txBox="1"/>
          <p:nvPr/>
        </p:nvSpPr>
        <p:spPr>
          <a:xfrm>
            <a:off x="339012" y="1600200"/>
            <a:ext cx="7543800" cy="3139321"/>
          </a:xfrm>
          <a:prstGeom prst="rect">
            <a:avLst/>
          </a:prstGeom>
          <a:noFill/>
        </p:spPr>
        <p:txBody>
          <a:bodyPr wrap="square" rtlCol="0">
            <a:spAutoFit/>
          </a:bodyPr>
          <a:lstStyle/>
          <a:p>
            <a:pPr marL="285750" indent="-285750">
              <a:buFont typeface="Wingdings" panose="05000000000000000000" pitchFamily="2" charset="2"/>
              <a:buChar char="v"/>
            </a:pPr>
            <a:r>
              <a:rPr lang="en-US" dirty="0"/>
              <a:t>The incidence of adverse events and of laboratory abnormalities was similar in the </a:t>
            </a:r>
            <a:r>
              <a:rPr lang="en-US" dirty="0" smtClean="0"/>
              <a:t>alirocumab group </a:t>
            </a:r>
            <a:r>
              <a:rPr lang="en-US" dirty="0"/>
              <a:t>and the placebo </a:t>
            </a:r>
            <a:r>
              <a:rPr lang="en-US" dirty="0" smtClean="0"/>
              <a:t>group, </a:t>
            </a:r>
            <a:r>
              <a:rPr lang="en-US" dirty="0"/>
              <a:t>with </a:t>
            </a:r>
            <a:r>
              <a:rPr lang="en-US" dirty="0" smtClean="0"/>
              <a:t>the exception </a:t>
            </a:r>
            <a:r>
              <a:rPr lang="en-US" dirty="0"/>
              <a:t>of local injection-site reaction (3.8% </a:t>
            </a:r>
            <a:r>
              <a:rPr lang="en-US" dirty="0" smtClean="0"/>
              <a:t>in the </a:t>
            </a:r>
            <a:r>
              <a:rPr lang="en-US" dirty="0"/>
              <a:t>alirocumab group vs. 2.1% in the </a:t>
            </a:r>
            <a:r>
              <a:rPr lang="en-US" dirty="0" smtClean="0"/>
              <a:t>placebo group</a:t>
            </a:r>
            <a:r>
              <a:rPr lang="en-US" dirty="0"/>
              <a:t>, P&lt;0.001</a:t>
            </a:r>
            <a:r>
              <a:rPr lang="en-US" dirty="0" smtClean="0"/>
              <a:t>).</a:t>
            </a:r>
          </a:p>
          <a:p>
            <a:pPr marL="285750" indent="-285750">
              <a:buFont typeface="Wingdings" panose="05000000000000000000" pitchFamily="2" charset="2"/>
              <a:buChar char="v"/>
            </a:pPr>
            <a:r>
              <a:rPr lang="en-US" dirty="0" smtClean="0"/>
              <a:t> </a:t>
            </a:r>
            <a:r>
              <a:rPr lang="en-US" dirty="0"/>
              <a:t>Injection-site reactions (</a:t>
            </a:r>
            <a:r>
              <a:rPr lang="en-US" dirty="0" smtClean="0"/>
              <a:t>itching, redness</a:t>
            </a:r>
            <a:r>
              <a:rPr lang="en-US" dirty="0"/>
              <a:t>, or swelling) were usually mild and </a:t>
            </a:r>
            <a:r>
              <a:rPr lang="en-US" dirty="0" smtClean="0"/>
              <a:t>self-limited </a:t>
            </a:r>
            <a:r>
              <a:rPr lang="en-US" dirty="0"/>
              <a:t>and led to discontinuation of the </a:t>
            </a:r>
            <a:r>
              <a:rPr lang="en-US" dirty="0" smtClean="0"/>
              <a:t>trial regimen </a:t>
            </a:r>
            <a:r>
              <a:rPr lang="en-US" dirty="0"/>
              <a:t>in 26 patients in the alirocumab </a:t>
            </a:r>
            <a:r>
              <a:rPr lang="en-US" dirty="0" err="1" smtClean="0"/>
              <a:t>group,at</a:t>
            </a:r>
            <a:r>
              <a:rPr lang="en-US" dirty="0" smtClean="0"/>
              <a:t> </a:t>
            </a:r>
            <a:r>
              <a:rPr lang="en-US" dirty="0"/>
              <a:t>a median of 8.3 months after </a:t>
            </a:r>
            <a:r>
              <a:rPr lang="en-US" dirty="0" smtClean="0"/>
              <a:t>randomization, and </a:t>
            </a:r>
            <a:r>
              <a:rPr lang="en-US" dirty="0"/>
              <a:t>in 3 patients in the placebo group. </a:t>
            </a:r>
            <a:endParaRPr lang="en-US" dirty="0" smtClean="0"/>
          </a:p>
          <a:p>
            <a:endParaRPr lang="en-US" dirty="0"/>
          </a:p>
          <a:p>
            <a:pPr marL="285750" indent="-285750">
              <a:buFont typeface="Wingdings" panose="05000000000000000000" pitchFamily="2" charset="2"/>
              <a:buChar char="v"/>
            </a:pPr>
            <a:r>
              <a:rPr lang="en-US" dirty="0" smtClean="0"/>
              <a:t>Neurocognitive </a:t>
            </a:r>
            <a:r>
              <a:rPr lang="en-US" dirty="0"/>
              <a:t>events were reported in 1.5% of </a:t>
            </a:r>
            <a:r>
              <a:rPr lang="en-US" dirty="0" smtClean="0"/>
              <a:t>the patients </a:t>
            </a:r>
            <a:r>
              <a:rPr lang="en-US" dirty="0"/>
              <a:t>in the alirocumab group and in 1.8% of</a:t>
            </a:r>
          </a:p>
        </p:txBody>
      </p:sp>
    </p:spTree>
    <p:extLst>
      <p:ext uri="{BB962C8B-B14F-4D97-AF65-F5344CB8AC3E}">
        <p14:creationId xmlns:p14="http://schemas.microsoft.com/office/powerpoint/2010/main" val="26008343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b="1" dirty="0" smtClean="0"/>
              <a:t>Journal</a:t>
            </a:r>
          </a:p>
          <a:p>
            <a:pPr marL="0" indent="0" algn="l" rtl="0">
              <a:buNone/>
            </a:pPr>
            <a:r>
              <a:rPr lang="en-US" dirty="0" smtClean="0"/>
              <a:t>   Journal of the New </a:t>
            </a:r>
            <a:r>
              <a:rPr lang="en-US" dirty="0"/>
              <a:t>E</a:t>
            </a:r>
            <a:r>
              <a:rPr lang="en-US" dirty="0" smtClean="0"/>
              <a:t>ngland  Journal </a:t>
            </a:r>
            <a:r>
              <a:rPr lang="en-US" dirty="0"/>
              <a:t>of Medicine (</a:t>
            </a:r>
            <a:r>
              <a:rPr lang="en-US" dirty="0" smtClean="0"/>
              <a:t>NEJM)</a:t>
            </a:r>
            <a:endParaRPr lang="en-US" dirty="0"/>
          </a:p>
          <a:p>
            <a:pPr marL="0" indent="0" algn="l" rtl="0">
              <a:buNone/>
            </a:pPr>
            <a:endParaRPr lang="en-US" dirty="0" smtClean="0"/>
          </a:p>
          <a:p>
            <a:pPr algn="l" rtl="0"/>
            <a:r>
              <a:rPr lang="en-US" b="1" dirty="0" smtClean="0"/>
              <a:t>Impact factor 2018/2019</a:t>
            </a:r>
          </a:p>
          <a:p>
            <a:pPr marL="0" indent="0" algn="l" rtl="0">
              <a:buNone/>
            </a:pPr>
            <a:r>
              <a:rPr lang="en-US" dirty="0" smtClean="0"/>
              <a:t>     79.258</a:t>
            </a:r>
          </a:p>
          <a:p>
            <a:pPr algn="l" rtl="0"/>
            <a:endParaRPr lang="ar-AE"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52400"/>
            <a:ext cx="433387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9341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4114800" cy="1066800"/>
          </a:xfrm>
          <a:solidFill>
            <a:schemeClr val="bg1">
              <a:lumMod val="85000"/>
            </a:schemeClr>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a:lstStyle/>
          <a:p>
            <a:r>
              <a:rPr lang="en-GB" dirty="0" smtClean="0">
                <a:solidFill>
                  <a:schemeClr val="accent5">
                    <a:lumMod val="50000"/>
                  </a:schemeClr>
                </a:solidFill>
              </a:rPr>
              <a:t>Critical Appraisal </a:t>
            </a:r>
            <a:endParaRPr lang="en-GB" dirty="0">
              <a:solidFill>
                <a:schemeClr val="accent5">
                  <a:lumMod val="50000"/>
                </a:schemeClr>
              </a:solidFill>
            </a:endParaRPr>
          </a:p>
        </p:txBody>
      </p:sp>
      <p:sp>
        <p:nvSpPr>
          <p:cNvPr id="4" name="Rectangle 3"/>
          <p:cNvSpPr/>
          <p:nvPr/>
        </p:nvSpPr>
        <p:spPr>
          <a:xfrm>
            <a:off x="-7374" y="1828800"/>
            <a:ext cx="9143999" cy="6740307"/>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Background and </a:t>
            </a:r>
            <a:r>
              <a:rPr lang="en-US" b="1" dirty="0" smtClean="0">
                <a:solidFill>
                  <a:schemeClr val="bg2">
                    <a:lumMod val="10000"/>
                  </a:schemeClr>
                </a:solidFill>
                <a:latin typeface="Calibri" panose="020F0502020204030204" pitchFamily="34" charset="0"/>
                <a:cs typeface="Calibri" panose="020F0502020204030204" pitchFamily="34" charset="0"/>
              </a:rPr>
              <a:t>Rationale</a:t>
            </a:r>
            <a:r>
              <a:rPr lang="en-US" b="1" dirty="0" smtClean="0">
                <a:solidFill>
                  <a:srgbClr val="FF0000"/>
                </a:solidFill>
                <a:latin typeface="Calibri" panose="020F0502020204030204" pitchFamily="34" charset="0"/>
                <a:cs typeface="Calibri" panose="020F0502020204030204" pitchFamily="34" charset="0"/>
              </a:rPr>
              <a:t>:   </a:t>
            </a:r>
            <a:r>
              <a:rPr lang="en-US" b="1" dirty="0" smtClean="0">
                <a:latin typeface="Calibri" panose="020F0502020204030204" pitchFamily="34" charset="0"/>
                <a:cs typeface="Calibri" panose="020F0502020204030204" pitchFamily="34" charset="0"/>
              </a:rPr>
              <a:t>Satisfactory</a:t>
            </a: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background is presented </a:t>
            </a:r>
            <a:r>
              <a:rPr lang="en-US" b="1" dirty="0">
                <a:solidFill>
                  <a:schemeClr val="accent1">
                    <a:lumMod val="50000"/>
                  </a:schemeClr>
                </a:solidFill>
                <a:latin typeface="Calibri" panose="020F0502020204030204" pitchFamily="34" charset="0"/>
                <a:cs typeface="Calibri" panose="020F0502020204030204" pitchFamily="34" charset="0"/>
              </a:rPr>
              <a:t>appropriately </a:t>
            </a:r>
            <a:r>
              <a:rPr lang="en-US" dirty="0">
                <a:latin typeface="Calibri" panose="020F0502020204030204" pitchFamily="34" charset="0"/>
                <a:cs typeface="Calibri" panose="020F0502020204030204" pitchFamily="34" charset="0"/>
              </a:rPr>
              <a:t>and it is </a:t>
            </a:r>
            <a:r>
              <a:rPr lang="en-US" dirty="0">
                <a:solidFill>
                  <a:schemeClr val="accent1">
                    <a:lumMod val="50000"/>
                  </a:schemeClr>
                </a:solidFill>
                <a:latin typeface="Calibri" panose="020F0502020204030204" pitchFamily="34" charset="0"/>
                <a:cs typeface="Calibri" panose="020F0502020204030204" pitchFamily="34" charset="0"/>
              </a:rPr>
              <a:t>justified </a:t>
            </a:r>
            <a:r>
              <a:rPr lang="en-US" dirty="0">
                <a:latin typeface="Calibri" panose="020F0502020204030204" pitchFamily="34" charset="0"/>
                <a:cs typeface="Calibri" panose="020F0502020204030204" pitchFamily="34" charset="0"/>
              </a:rPr>
              <a:t>by the author as he </a:t>
            </a:r>
            <a:r>
              <a:rPr lang="en-US" dirty="0" smtClean="0">
                <a:latin typeface="Calibri" panose="020F0502020204030204" pitchFamily="34" charset="0"/>
                <a:cs typeface="Calibri" panose="020F0502020204030204" pitchFamily="34" charset="0"/>
              </a:rPr>
              <a:t>mentioned </a:t>
            </a:r>
            <a:r>
              <a:rPr lang="en-US" b="1" dirty="0" smtClean="0">
                <a:solidFill>
                  <a:schemeClr val="tx1">
                    <a:lumMod val="95000"/>
                    <a:lumOff val="5000"/>
                  </a:schemeClr>
                </a:solidFill>
                <a:latin typeface="Calibri" panose="020F0502020204030204" pitchFamily="34" charset="0"/>
                <a:cs typeface="Calibri" panose="020F0502020204030204" pitchFamily="34" charset="0"/>
              </a:rPr>
              <a:t>that </a:t>
            </a:r>
            <a:r>
              <a:rPr lang="en-GB" dirty="0" smtClean="0">
                <a:latin typeface="Times New Roman" panose="02020603050405020304" pitchFamily="18" charset="0"/>
                <a:cs typeface="Times New Roman" panose="02020603050405020304" pitchFamily="18" charset="0"/>
              </a:rPr>
              <a:t>Evolocumab</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that is taken reduces ischemic events ,including all cause of mortality and MI among patients with an ACS event.</a:t>
            </a:r>
            <a:endParaRPr lang="en-GB" dirty="0">
              <a:latin typeface="Times New Roman" panose="02020603050405020304" pitchFamily="18" charset="0"/>
              <a:cs typeface="Times New Roman" panose="02020603050405020304" pitchFamily="18" charset="0"/>
            </a:endParaRPr>
          </a:p>
          <a:p>
            <a:endParaRPr lang="en-US" b="1" dirty="0" smtClean="0">
              <a:solidFill>
                <a:schemeClr val="tx1">
                  <a:lumMod val="95000"/>
                  <a:lumOff val="5000"/>
                </a:schemeClr>
              </a:solidFill>
              <a:latin typeface="Calibri" panose="020F0502020204030204" pitchFamily="34" charset="0"/>
              <a:cs typeface="Calibri" panose="020F0502020204030204" pitchFamily="34" charset="0"/>
            </a:endParaRPr>
          </a:p>
          <a:p>
            <a:r>
              <a:rPr lang="en-US" b="1" u="sng" dirty="0" smtClean="0">
                <a:latin typeface="Calibri" panose="020F0502020204030204" pitchFamily="34" charset="0"/>
                <a:cs typeface="Calibri" panose="020F0502020204030204" pitchFamily="34" charset="0"/>
              </a:rPr>
              <a:t>Previous trials </a:t>
            </a:r>
            <a:endParaRPr lang="en-US" b="1" u="sng" dirty="0">
              <a:latin typeface="Calibri" panose="020F0502020204030204" pitchFamily="34" charset="0"/>
              <a:cs typeface="Calibri" panose="020F0502020204030204" pitchFamily="34" charset="0"/>
            </a:endParaRPr>
          </a:p>
          <a:p>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smtClean="0"/>
              <a:t>The </a:t>
            </a:r>
            <a:r>
              <a:rPr lang="en-GB" dirty="0"/>
              <a:t>rate of use of evidence-based cardiovascular pharmacotherapies that lower cardiovascular mortality was very high in FOURIER</a:t>
            </a:r>
            <a:r>
              <a:rPr lang="en-GB" dirty="0" smtClean="0"/>
              <a:t>,</a:t>
            </a:r>
          </a:p>
          <a:p>
            <a:pPr marL="285750" indent="-285750">
              <a:buFont typeface="Wingdings" panose="05000000000000000000" pitchFamily="2" charset="2"/>
              <a:buChar char="Ø"/>
            </a:pPr>
            <a:r>
              <a:rPr lang="en-GB" b="1" dirty="0" smtClean="0">
                <a:latin typeface="Calibri" panose="020F0502020204030204" pitchFamily="34" charset="0"/>
                <a:cs typeface="Calibri" panose="020F0502020204030204" pitchFamily="34" charset="0"/>
              </a:rPr>
              <a:t>Earlier clinical trials' have shown that  the risk is lower among patients who receive  statin therapy to lower  the LDL cholesterol </a:t>
            </a:r>
            <a:endParaRPr lang="en-US" b="1"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tx2">
                    <a:lumMod val="50000"/>
                  </a:schemeClr>
                </a:solidFill>
                <a:latin typeface="Calibri" panose="020F0502020204030204" pitchFamily="34" charset="0"/>
                <a:cs typeface="Calibri" panose="020F0502020204030204" pitchFamily="34" charset="0"/>
              </a:rPr>
              <a:t>Objectives: </a:t>
            </a:r>
            <a:r>
              <a:rPr lang="en-US" b="1" dirty="0" smtClean="0">
                <a:latin typeface="Calibri" panose="020F0502020204030204" pitchFamily="34" charset="0"/>
                <a:cs typeface="Calibri" panose="020F0502020204030204" pitchFamily="34" charset="0"/>
              </a:rPr>
              <a:t>Satisfactory </a:t>
            </a:r>
            <a:endParaRPr lang="en-US" b="1"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a:t>
            </a:r>
            <a:r>
              <a:rPr lang="en-US" dirty="0">
                <a:solidFill>
                  <a:srgbClr val="FF0000"/>
                </a:solidFill>
                <a:latin typeface="Calibri" panose="020F0502020204030204" pitchFamily="34" charset="0"/>
                <a:cs typeface="Calibri" panose="020F0502020204030204" pitchFamily="34" charset="0"/>
              </a:rPr>
              <a:t>objective</a:t>
            </a:r>
            <a:r>
              <a:rPr lang="en-US" dirty="0">
                <a:latin typeface="Calibri" panose="020F0502020204030204" pitchFamily="34" charset="0"/>
                <a:cs typeface="Calibri" panose="020F0502020204030204" pitchFamily="34" charset="0"/>
              </a:rPr>
              <a:t> of the study was </a:t>
            </a:r>
            <a:r>
              <a:rPr lang="en-US" dirty="0" smtClean="0">
                <a:latin typeface="Calibri" panose="020F0502020204030204" pitchFamily="34" charset="0"/>
                <a:cs typeface="Calibri" panose="020F0502020204030204" pitchFamily="34" charset="0"/>
              </a:rPr>
              <a:t>to determine whether</a:t>
            </a:r>
            <a:r>
              <a:rPr lang="en-GB" sz="1400" dirty="0"/>
              <a:t> </a:t>
            </a:r>
            <a:r>
              <a:rPr lang="en-GB" sz="1400" dirty="0" smtClean="0"/>
              <a:t>alirocumab</a:t>
            </a:r>
            <a:r>
              <a:rPr lang="en-US" dirty="0" smtClean="0">
                <a:latin typeface="Calibri" panose="020F0502020204030204" pitchFamily="34" charset="0"/>
                <a:cs typeface="Calibri" panose="020F0502020204030204" pitchFamily="34" charset="0"/>
              </a:rPr>
              <a:t>,a human  monoclonal antibody  would improve cardiovascular outcomes  after an coronary syndrome  in patients receiving high-intensity stanin therapy.</a:t>
            </a:r>
            <a:endParaRPr lang="en-US" b="1" dirty="0" smtClean="0">
              <a:solidFill>
                <a:srgbClr val="FF0000"/>
              </a:solidFill>
              <a:latin typeface="Calibri" panose="020F0502020204030204" pitchFamily="34" charset="0"/>
              <a:cs typeface="Calibri" panose="020F0502020204030204" pitchFamily="34" charset="0"/>
            </a:endParaRPr>
          </a:p>
          <a:p>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endParaRPr lang="en-GB" dirty="0">
              <a:solidFill>
                <a:srgbClr val="FF0000"/>
              </a:solidFill>
            </a:endParaRPr>
          </a:p>
        </p:txBody>
      </p:sp>
    </p:spTree>
    <p:extLst>
      <p:ext uri="{BB962C8B-B14F-4D97-AF65-F5344CB8AC3E}">
        <p14:creationId xmlns:p14="http://schemas.microsoft.com/office/powerpoint/2010/main" val="1249110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762000"/>
            <a:ext cx="8763000" cy="3391698"/>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Control of Treatment-Related </a:t>
            </a:r>
            <a:r>
              <a:rPr lang="en-US" b="1" dirty="0" smtClean="0">
                <a:solidFill>
                  <a:schemeClr val="bg2">
                    <a:lumMod val="10000"/>
                  </a:schemeClr>
                </a:solidFill>
                <a:latin typeface="Calibri" panose="020F0502020204030204" pitchFamily="34" charset="0"/>
                <a:cs typeface="Calibri" panose="020F0502020204030204" pitchFamily="34" charset="0"/>
              </a:rPr>
              <a:t>Bias:  </a:t>
            </a:r>
            <a:r>
              <a:rPr lang="en-US" b="1" dirty="0" smtClean="0">
                <a:solidFill>
                  <a:srgbClr val="FF0000"/>
                </a:solidFill>
                <a:latin typeface="Calibri" panose="020F0502020204030204" pitchFamily="34" charset="0"/>
                <a:cs typeface="Calibri" panose="020F0502020204030204" pitchFamily="34" charset="0"/>
              </a:rPr>
              <a:t>Satisfactory</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study </a:t>
            </a:r>
            <a:r>
              <a:rPr lang="en-US" dirty="0" smtClean="0">
                <a:latin typeface="Calibri" panose="020F0502020204030204" pitchFamily="34" charset="0"/>
                <a:cs typeface="Calibri" panose="020F0502020204030204" pitchFamily="34" charset="0"/>
              </a:rPr>
              <a:t>was randomized and double blinded, multi center and placebo-controlled.</a:t>
            </a:r>
            <a:endParaRPr lang="en-US" b="1" dirty="0" smtClean="0">
              <a:solidFill>
                <a:srgbClr val="92D050"/>
              </a:solidFill>
              <a:latin typeface="Calibri" panose="020F0502020204030204" pitchFamily="34" charset="0"/>
              <a:cs typeface="Calibri" panose="020F0502020204030204" pitchFamily="34" charset="0"/>
            </a:endParaRPr>
          </a:p>
          <a:p>
            <a:pPr marL="285750" lvl="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study used drugs </a:t>
            </a:r>
            <a:r>
              <a:rPr lang="en-US" dirty="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in their research. The time of drug is clearly stated clearly.</a:t>
            </a:r>
            <a:endParaRPr lang="en-US"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smtClean="0"/>
              <a:t>The study used a ratio of  1:1, patients were selected randomly </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Random </a:t>
            </a:r>
            <a:r>
              <a:rPr lang="en-US" dirty="0">
                <a:latin typeface="Calibri" panose="020F0502020204030204" pitchFamily="34" charset="0"/>
                <a:cs typeface="Calibri" panose="020F0502020204030204" pitchFamily="34" charset="0"/>
              </a:rPr>
              <a:t>assignment done through computer generated random numbers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bg2">
                    <a:lumMod val="10000"/>
                  </a:schemeClr>
                </a:solidFill>
                <a:latin typeface="Calibri" panose="020F0502020204030204" pitchFamily="34" charset="0"/>
                <a:cs typeface="Calibri" panose="020F0502020204030204" pitchFamily="34" charset="0"/>
              </a:rPr>
              <a:t>Description of the Study: </a:t>
            </a:r>
            <a:r>
              <a:rPr lang="en-US" b="1" dirty="0" smtClean="0">
                <a:solidFill>
                  <a:srgbClr val="FF0000"/>
                </a:solidFill>
                <a:latin typeface="Calibri" panose="020F0502020204030204" pitchFamily="34" charset="0"/>
                <a:cs typeface="Calibri" panose="020F0502020204030204" pitchFamily="34" charset="0"/>
              </a:rPr>
              <a:t>Satisfactory </a:t>
            </a:r>
          </a:p>
          <a:p>
            <a:pPr marL="411480" lvl="1">
              <a:spcBef>
                <a:spcPct val="20000"/>
              </a:spcBef>
              <a:buClr>
                <a:srgbClr val="93A299"/>
              </a:buClr>
              <a:buSzPct val="85000"/>
            </a:pPr>
            <a:r>
              <a:rPr lang="en-US" sz="1700" dirty="0" smtClean="0">
                <a:solidFill>
                  <a:srgbClr val="292934"/>
                </a:solidFill>
                <a:latin typeface="Calibri" panose="020F0502020204030204" pitchFamily="34" charset="0"/>
                <a:cs typeface="Calibri" panose="020F0502020204030204" pitchFamily="34" charset="0"/>
              </a:rPr>
              <a:t>Patients who have had an acute coronary syndrome are at high risk for recurrent ischemic cardiovascular events. We sought to determine whether alirocumab, a human monoclonal antibody to proprotein convertase subtilizing–</a:t>
            </a:r>
            <a:r>
              <a:rPr lang="en-US" sz="1700" dirty="0" err="1" smtClean="0">
                <a:solidFill>
                  <a:srgbClr val="292934"/>
                </a:solidFill>
                <a:latin typeface="Calibri" panose="020F0502020204030204" pitchFamily="34" charset="0"/>
                <a:cs typeface="Calibri" panose="020F0502020204030204" pitchFamily="34" charset="0"/>
              </a:rPr>
              <a:t>kexin</a:t>
            </a:r>
            <a:r>
              <a:rPr lang="en-US" sz="1700" dirty="0" smtClean="0">
                <a:solidFill>
                  <a:srgbClr val="292934"/>
                </a:solidFill>
                <a:latin typeface="Calibri" panose="020F0502020204030204" pitchFamily="34" charset="0"/>
                <a:cs typeface="Calibri" panose="020F0502020204030204" pitchFamily="34" charset="0"/>
              </a:rPr>
              <a:t> type 9 (PCSK9), would improve cardiovascular outcomes after an acute coronary syndrome in patients receiving high-intensity statin therapy.</a:t>
            </a:r>
            <a:endParaRPr lang="en-US" sz="1700" dirty="0">
              <a:solidFill>
                <a:srgbClr val="29293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2792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23" y="457200"/>
            <a:ext cx="9144000" cy="6033960"/>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itchFamily="34" charset="0"/>
              </a:rPr>
              <a:t>Statistical </a:t>
            </a:r>
            <a:r>
              <a:rPr lang="en-US" b="1" dirty="0" smtClean="0">
                <a:solidFill>
                  <a:schemeClr val="bg2">
                    <a:lumMod val="10000"/>
                  </a:schemeClr>
                </a:solidFill>
                <a:latin typeface="Calibri" pitchFamily="34" charset="0"/>
              </a:rPr>
              <a:t>analysis: </a:t>
            </a:r>
            <a:r>
              <a:rPr lang="en-US" b="1" dirty="0" smtClean="0">
                <a:solidFill>
                  <a:srgbClr val="FF0000"/>
                </a:solidFill>
                <a:latin typeface="Calibri" pitchFamily="34" charset="0"/>
              </a:rPr>
              <a:t>Satisfactory</a:t>
            </a: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analysis </a:t>
            </a:r>
            <a:r>
              <a:rPr lang="en-US" dirty="0" smtClean="0">
                <a:latin typeface="Calibri" pitchFamily="34" charset="0"/>
              </a:rPr>
              <a:t>of the data was primarily done by treating the population </a:t>
            </a:r>
            <a:endParaRPr lang="en-US" b="1" dirty="0" smtClean="0">
              <a:solidFill>
                <a:srgbClr val="FF0000"/>
              </a:solidFill>
              <a:latin typeface="Calibri" pitchFamily="34" charset="0"/>
            </a:endParaRP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used effective and </a:t>
            </a:r>
            <a:r>
              <a:rPr lang="en-US" dirty="0">
                <a:solidFill>
                  <a:schemeClr val="tx2">
                    <a:lumMod val="50000"/>
                  </a:schemeClr>
                </a:solidFill>
                <a:latin typeface="Calibri" pitchFamily="34" charset="0"/>
              </a:rPr>
              <a:t>Appropriate statistical tests </a:t>
            </a:r>
            <a:r>
              <a:rPr lang="en-US" dirty="0" smtClean="0">
                <a:latin typeface="Calibri" pitchFamily="34" charset="0"/>
              </a:rPr>
              <a:t>to analyze the data</a:t>
            </a:r>
            <a:endParaRPr lang="en-US" b="1" dirty="0" smtClean="0">
              <a:solidFill>
                <a:srgbClr val="FF0000"/>
              </a:solidFill>
              <a:latin typeface="Calibri" pitchFamily="34" charset="0"/>
            </a:endParaRPr>
          </a:p>
          <a:p>
            <a:r>
              <a:rPr lang="en-US" b="1" dirty="0" smtClean="0">
                <a:solidFill>
                  <a:schemeClr val="tx1">
                    <a:lumMod val="95000"/>
                    <a:lumOff val="5000"/>
                  </a:schemeClr>
                </a:solidFill>
                <a:latin typeface="Calibri" pitchFamily="34" charset="0"/>
              </a:rPr>
              <a:t>Synthesis of Data: </a:t>
            </a:r>
            <a:r>
              <a:rPr lang="en-US" b="1" dirty="0" smtClean="0">
                <a:solidFill>
                  <a:srgbClr val="FF0000"/>
                </a:solidFill>
                <a:latin typeface="Calibri" pitchFamily="34" charset="0"/>
              </a:rPr>
              <a:t>Satisfactory </a:t>
            </a: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based its research on a hypothesis and  developed a research question to  undertake the research. The information was very  clear and concise </a:t>
            </a: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results of the study was represented in tables and graphs </a:t>
            </a:r>
          </a:p>
          <a:p>
            <a:pPr marL="285750" indent="-285750">
              <a:buFont typeface="Wingdings" panose="05000000000000000000" pitchFamily="2" charset="2"/>
              <a:buChar char="v"/>
            </a:pPr>
            <a:r>
              <a:rPr lang="en-US" b="1" dirty="0" smtClean="0">
                <a:solidFill>
                  <a:schemeClr val="tx1">
                    <a:lumMod val="95000"/>
                    <a:lumOff val="5000"/>
                  </a:schemeClr>
                </a:solidFill>
                <a:latin typeface="Calibri" pitchFamily="34" charset="0"/>
              </a:rPr>
              <a:t>Focus of the study: </a:t>
            </a:r>
            <a:r>
              <a:rPr lang="en-US" b="1" dirty="0" smtClean="0">
                <a:solidFill>
                  <a:srgbClr val="FF0000"/>
                </a:solidFill>
                <a:latin typeface="Calibri" pitchFamily="34" charset="0"/>
              </a:rPr>
              <a:t>Satisfactory</a:t>
            </a:r>
            <a:r>
              <a:rPr lang="en-US" b="1" dirty="0" smtClean="0">
                <a:solidFill>
                  <a:schemeClr val="tx1">
                    <a:lumMod val="95000"/>
                    <a:lumOff val="5000"/>
                  </a:schemeClr>
                </a:solidFill>
                <a:latin typeface="Calibri" pitchFamily="34" charset="0"/>
              </a:rPr>
              <a:t> </a:t>
            </a:r>
          </a:p>
          <a:p>
            <a:pPr marL="285750" indent="-285750">
              <a:buFont typeface="Wingdings" panose="05000000000000000000" pitchFamily="2" charset="2"/>
              <a:buChar char="Ø"/>
            </a:pPr>
            <a:r>
              <a:rPr lang="en-US" dirty="0" smtClean="0">
                <a:solidFill>
                  <a:schemeClr val="tx1">
                    <a:lumMod val="95000"/>
                    <a:lumOff val="5000"/>
                  </a:schemeClr>
                </a:solidFill>
                <a:latin typeface="Calibri" pitchFamily="34" charset="0"/>
              </a:rPr>
              <a:t>The conclusion of the study was well stated and it showed relationship with the research question.</a:t>
            </a:r>
          </a:p>
          <a:p>
            <a:r>
              <a:rPr lang="en-US" b="1" dirty="0" smtClean="0">
                <a:solidFill>
                  <a:schemeClr val="tx1">
                    <a:lumMod val="95000"/>
                    <a:lumOff val="5000"/>
                  </a:schemeClr>
                </a:solidFill>
                <a:latin typeface="Calibri" pitchFamily="34" charset="0"/>
              </a:rPr>
              <a:t>Application of the study </a:t>
            </a:r>
            <a:endParaRPr lang="en-US" b="1" dirty="0">
              <a:solidFill>
                <a:schemeClr val="tx1">
                  <a:lumMod val="95000"/>
                  <a:lumOff val="5000"/>
                </a:schemeClr>
              </a:solidFill>
              <a:latin typeface="Calibri" pitchFamily="34" charset="0"/>
            </a:endParaRP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study has </a:t>
            </a:r>
            <a:r>
              <a:rPr lang="en-US" dirty="0" smtClean="0">
                <a:latin typeface="Calibri" pitchFamily="34" charset="0"/>
              </a:rPr>
              <a:t> use a sample to represent the whole population, however the following limitations were noted:</a:t>
            </a:r>
            <a:endParaRPr lang="en-US" b="1" dirty="0">
              <a:solidFill>
                <a:srgbClr val="FF0000"/>
              </a:solidFill>
              <a:latin typeface="Calibri"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200150" lvl="2" indent="-285750">
              <a:lnSpc>
                <a:spcPct val="115000"/>
              </a:lnSpc>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Limits evaluation of long term benefits of Evolocumab</a:t>
            </a:r>
            <a:r>
              <a:rPr lang="en-US" dirty="0" smtClean="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a:t>
            </a:r>
            <a:r>
              <a:rPr lang="en-US" dirty="0" smtClean="0">
                <a:solidFill>
                  <a:srgbClr val="000000"/>
                </a:solidFill>
                <a:latin typeface="Calibri" panose="020F0502020204030204" pitchFamily="34" charset="0"/>
                <a:ea typeface="Calibri" panose="020F0502020204030204" pitchFamily="34" charset="0"/>
              </a:rPr>
              <a:t>skewed</a:t>
            </a:r>
            <a:endParaRPr lang="en-US" b="1" dirty="0" smtClean="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r>
              <a:rPr lang="en-US" b="1" dirty="0" smtClean="0">
                <a:solidFill>
                  <a:schemeClr val="bg2">
                    <a:lumMod val="10000"/>
                  </a:schemeClr>
                </a:solidFill>
                <a:latin typeface="Calibri" pitchFamily="34" charset="0"/>
              </a:rPr>
              <a:t> </a:t>
            </a:r>
            <a:endParaRPr lang="en-GB" dirty="0">
              <a:solidFill>
                <a:schemeClr val="bg2">
                  <a:lumMod val="10000"/>
                </a:schemeClr>
              </a:solidFill>
            </a:endParaRPr>
          </a:p>
        </p:txBody>
      </p:sp>
    </p:spTree>
    <p:extLst>
      <p:ext uri="{BB962C8B-B14F-4D97-AF65-F5344CB8AC3E}">
        <p14:creationId xmlns:p14="http://schemas.microsoft.com/office/powerpoint/2010/main" val="1384232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247" t="11832" r="29302" b="50361"/>
          <a:stretch/>
        </p:blipFill>
        <p:spPr bwMode="auto">
          <a:xfrm>
            <a:off x="152400" y="2667000"/>
            <a:ext cx="4715384" cy="3733800"/>
          </a:xfrm>
          <a:prstGeom prst="roundRect">
            <a:avLst>
              <a:gd name="adj" fmla="val 4167"/>
            </a:avLst>
          </a:prstGeom>
          <a:solidFill>
            <a:srgbClr val="FFFFFF"/>
          </a:solidFill>
          <a:ln w="9525">
            <a:solidFill>
              <a:schemeClr val="tx1"/>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140" t="11981" r="30469" b="22599"/>
          <a:stretch/>
        </p:blipFill>
        <p:spPr bwMode="auto">
          <a:xfrm>
            <a:off x="4867784" y="457200"/>
            <a:ext cx="3939611" cy="3200400"/>
          </a:xfrm>
          <a:prstGeom prst="roundRect">
            <a:avLst>
              <a:gd name="adj" fmla="val 4167"/>
            </a:avLst>
          </a:prstGeom>
          <a:solidFill>
            <a:srgbClr val="FFFFFF"/>
          </a:solidFill>
          <a:ln w="9525">
            <a:solidFill>
              <a:schemeClr val="tx1"/>
            </a:solidFill>
            <a:miter lim="800000"/>
            <a:headEnd/>
            <a:tailEnd/>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2946437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endParaRPr lang="en-US" dirty="0" smtClean="0"/>
          </a:p>
          <a:p>
            <a:pPr algn="ctr"/>
            <a:endParaRPr lang="en-US" dirty="0"/>
          </a:p>
          <a:p>
            <a:pPr marL="109728" indent="0" algn="ctr">
              <a:buNone/>
            </a:pPr>
            <a:r>
              <a:rPr lang="en-US" sz="4800" dirty="0" smtClean="0"/>
              <a:t>THANK YOU</a:t>
            </a:r>
          </a:p>
          <a:p>
            <a:pPr algn="ctr"/>
            <a:endParaRPr lang="en-US" dirty="0"/>
          </a:p>
          <a:p>
            <a:pPr algn="ctr"/>
            <a:endParaRPr lang="en-US" dirty="0"/>
          </a:p>
        </p:txBody>
      </p:sp>
    </p:spTree>
    <p:extLst>
      <p:ext uri="{BB962C8B-B14F-4D97-AF65-F5344CB8AC3E}">
        <p14:creationId xmlns:p14="http://schemas.microsoft.com/office/powerpoint/2010/main" val="9402665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11050</TotalTime>
  <Words>1523</Words>
  <Application>Microsoft Office PowerPoint</Application>
  <PresentationFormat>On-screen Show (4:3)</PresentationFormat>
  <Paragraphs>148</Paragraphs>
  <Slides>23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 New Roman</vt:lpstr>
      <vt:lpstr>Wingdings</vt:lpstr>
      <vt:lpstr>Clarity</vt:lpstr>
      <vt:lpstr>PowerPoint Presentation</vt:lpstr>
      <vt:lpstr>Background information </vt:lpstr>
      <vt:lpstr>PowerPoint Presentation</vt:lpstr>
      <vt:lpstr>PowerPoint Presentation</vt:lpstr>
      <vt:lpstr>PowerPoint Presentation</vt:lpstr>
      <vt:lpstr>Outcomes </vt:lpstr>
      <vt:lpstr>Interventions </vt:lpstr>
      <vt:lpstr>Method </vt:lpstr>
      <vt:lpstr>PowerPoint Presentation</vt:lpstr>
      <vt:lpstr>Statistical Analysis  </vt:lpstr>
      <vt:lpstr>PowerPoint Presentation</vt:lpstr>
      <vt:lpstr>PowerPoint Presentation</vt:lpstr>
      <vt:lpstr>PowerPoint Presentation</vt:lpstr>
      <vt:lpstr>Results: Primary and secondary efficacy endpoint </vt:lpstr>
      <vt:lpstr>Adverse  Events </vt:lpstr>
      <vt:lpstr>PowerPoint Presentation</vt:lpstr>
      <vt:lpstr> Discussion &amp; Conclusion    </vt:lpstr>
      <vt:lpstr>PowerPoint Presentation</vt:lpstr>
      <vt:lpstr>Critical Appraisal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bari</dc:creator>
  <cp:lastModifiedBy>samsam</cp:lastModifiedBy>
  <cp:revision>441</cp:revision>
  <cp:lastPrinted>2018-09-30T19:45:23Z</cp:lastPrinted>
  <dcterms:created xsi:type="dcterms:W3CDTF">2006-08-16T00:00:00Z</dcterms:created>
  <dcterms:modified xsi:type="dcterms:W3CDTF">2018-12-16T15:36:33Z</dcterms:modified>
</cp:coreProperties>
</file>